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8" r:id="rId4"/>
    <p:sldId id="274" r:id="rId5"/>
    <p:sldId id="273" r:id="rId6"/>
    <p:sldId id="258" r:id="rId7"/>
    <p:sldId id="259" r:id="rId8"/>
    <p:sldId id="269" r:id="rId9"/>
    <p:sldId id="270" r:id="rId10"/>
    <p:sldId id="275" r:id="rId11"/>
    <p:sldId id="271" r:id="rId12"/>
    <p:sldId id="260" r:id="rId13"/>
    <p:sldId id="261" r:id="rId14"/>
    <p:sldId id="277" r:id="rId15"/>
    <p:sldId id="279" r:id="rId16"/>
    <p:sldId id="278" r:id="rId17"/>
    <p:sldId id="276" r:id="rId18"/>
    <p:sldId id="280" r:id="rId19"/>
    <p:sldId id="281" r:id="rId20"/>
    <p:sldId id="263" r:id="rId21"/>
    <p:sldId id="262" r:id="rId22"/>
    <p:sldId id="272" r:id="rId23"/>
    <p:sldId id="267"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1" autoAdjust="0"/>
  </p:normalViewPr>
  <p:slideViewPr>
    <p:cSldViewPr>
      <p:cViewPr>
        <p:scale>
          <a:sx n="100" d="100"/>
          <a:sy n="100" d="100"/>
        </p:scale>
        <p:origin x="-1104"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622C2D69-28D4-4564-BFE2-A7018691D021}" type="datetimeFigureOut">
              <a:rPr lang="tr-TR" smtClean="0"/>
              <a:pPr/>
              <a:t>22.06.2017</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2BB03852-D074-42D9-9FB6-6E58FB04D7CA}"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22C2D69-28D4-4564-BFE2-A7018691D021}" type="datetimeFigureOut">
              <a:rPr lang="tr-TR" smtClean="0"/>
              <a:pPr/>
              <a:t>22.06.2017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B03852-D074-42D9-9FB6-6E58FB04D7C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22C2D69-28D4-4564-BFE2-A7018691D021}" type="datetimeFigureOut">
              <a:rPr lang="tr-TR" smtClean="0"/>
              <a:pPr/>
              <a:t>22.06.2017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BB03852-D074-42D9-9FB6-6E58FB04D7C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622C2D69-28D4-4564-BFE2-A7018691D021}" type="datetimeFigureOut">
              <a:rPr lang="tr-TR" smtClean="0"/>
              <a:pPr/>
              <a:t>22.06.2017</a:t>
            </a:fld>
            <a:endParaRPr lang="tr-TR"/>
          </a:p>
        </p:txBody>
      </p:sp>
      <p:sp>
        <p:nvSpPr>
          <p:cNvPr id="9" name="Slayt Numarası Yer Tutucusu 8"/>
          <p:cNvSpPr>
            <a:spLocks noGrp="1"/>
          </p:cNvSpPr>
          <p:nvPr>
            <p:ph type="sldNum" sz="quarter" idx="15"/>
          </p:nvPr>
        </p:nvSpPr>
        <p:spPr/>
        <p:txBody>
          <a:bodyPr rtlCol="0"/>
          <a:lstStyle/>
          <a:p>
            <a:fld id="{2BB03852-D074-42D9-9FB6-6E58FB04D7CA}" type="slidenum">
              <a:rPr lang="tr-TR" smtClean="0"/>
              <a:pPr/>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622C2D69-28D4-4564-BFE2-A7018691D021}" type="datetimeFigureOut">
              <a:rPr lang="tr-TR" smtClean="0"/>
              <a:pPr/>
              <a:t>22.06.2017</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2BB03852-D074-42D9-9FB6-6E58FB04D7CA}"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622C2D69-28D4-4564-BFE2-A7018691D021}" type="datetimeFigureOut">
              <a:rPr lang="tr-TR" smtClean="0"/>
              <a:pPr/>
              <a:t>22.06.2017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BB03852-D074-42D9-9FB6-6E58FB04D7CA}" type="slidenum">
              <a:rPr lang="tr-TR" smtClean="0"/>
              <a:pPr/>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622C2D69-28D4-4564-BFE2-A7018691D021}" type="datetimeFigureOut">
              <a:rPr lang="tr-TR" smtClean="0"/>
              <a:pPr/>
              <a:t>22.06.2017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BB03852-D074-42D9-9FB6-6E58FB04D7CA}" type="slidenum">
              <a:rPr lang="tr-TR" smtClean="0"/>
              <a:pPr/>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622C2D69-28D4-4564-BFE2-A7018691D021}" type="datetimeFigureOut">
              <a:rPr lang="tr-TR" smtClean="0"/>
              <a:pPr/>
              <a:t>22.06.2017</a:t>
            </a:fld>
            <a:endParaRPr lang="tr-TR"/>
          </a:p>
        </p:txBody>
      </p:sp>
      <p:sp>
        <p:nvSpPr>
          <p:cNvPr id="7" name="Slayt Numarası Yer Tutucusu 6"/>
          <p:cNvSpPr>
            <a:spLocks noGrp="1"/>
          </p:cNvSpPr>
          <p:nvPr>
            <p:ph type="sldNum" sz="quarter" idx="11"/>
          </p:nvPr>
        </p:nvSpPr>
        <p:spPr/>
        <p:txBody>
          <a:bodyPr rtlCol="0"/>
          <a:lstStyle/>
          <a:p>
            <a:fld id="{2BB03852-D074-42D9-9FB6-6E58FB04D7CA}" type="slidenum">
              <a:rPr lang="tr-TR" smtClean="0"/>
              <a:pPr/>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2C2D69-28D4-4564-BFE2-A7018691D021}" type="datetimeFigureOut">
              <a:rPr lang="tr-TR" smtClean="0"/>
              <a:pPr/>
              <a:t>22.06.2017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BB03852-D074-42D9-9FB6-6E58FB04D7C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622C2D69-28D4-4564-BFE2-A7018691D021}" type="datetimeFigureOut">
              <a:rPr lang="tr-TR" smtClean="0"/>
              <a:pPr/>
              <a:t>22.06.2017</a:t>
            </a:fld>
            <a:endParaRPr lang="tr-TR"/>
          </a:p>
        </p:txBody>
      </p:sp>
      <p:sp>
        <p:nvSpPr>
          <p:cNvPr id="22" name="Slayt Numarası Yer Tutucusu 21"/>
          <p:cNvSpPr>
            <a:spLocks noGrp="1"/>
          </p:cNvSpPr>
          <p:nvPr>
            <p:ph type="sldNum" sz="quarter" idx="15"/>
          </p:nvPr>
        </p:nvSpPr>
        <p:spPr/>
        <p:txBody>
          <a:bodyPr rtlCol="0"/>
          <a:lstStyle/>
          <a:p>
            <a:fld id="{2BB03852-D074-42D9-9FB6-6E58FB04D7CA}" type="slidenum">
              <a:rPr lang="tr-TR" smtClean="0"/>
              <a:pPr/>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622C2D69-28D4-4564-BFE2-A7018691D021}" type="datetimeFigureOut">
              <a:rPr lang="tr-TR" smtClean="0"/>
              <a:pPr/>
              <a:t>22.06.2017</a:t>
            </a:fld>
            <a:endParaRPr lang="tr-TR"/>
          </a:p>
        </p:txBody>
      </p:sp>
      <p:sp>
        <p:nvSpPr>
          <p:cNvPr id="18" name="Slayt Numarası Yer Tutucusu 17"/>
          <p:cNvSpPr>
            <a:spLocks noGrp="1"/>
          </p:cNvSpPr>
          <p:nvPr>
            <p:ph type="sldNum" sz="quarter" idx="11"/>
          </p:nvPr>
        </p:nvSpPr>
        <p:spPr/>
        <p:txBody>
          <a:bodyPr rtlCol="0"/>
          <a:lstStyle/>
          <a:p>
            <a:fld id="{2BB03852-D074-42D9-9FB6-6E58FB04D7CA}" type="slidenum">
              <a:rPr lang="tr-TR" smtClean="0"/>
              <a:pPr/>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22C2D69-28D4-4564-BFE2-A7018691D021}" type="datetimeFigureOut">
              <a:rPr lang="tr-TR" smtClean="0"/>
              <a:pPr/>
              <a:t>22.06.2017</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BB03852-D074-42D9-9FB6-6E58FB04D7C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771800" y="487767"/>
            <a:ext cx="5828184" cy="1470025"/>
          </a:xfrm>
        </p:spPr>
        <p:txBody>
          <a:bodyPr>
            <a:normAutofit/>
          </a:bodyPr>
          <a:lstStyle/>
          <a:p>
            <a:r>
              <a:rPr lang="tr-TR" sz="4000" b="1" dirty="0" smtClean="0">
                <a:solidFill>
                  <a:schemeClr val="tx1"/>
                </a:solidFill>
                <a:latin typeface="Cambria" pitchFamily="18" charset="0"/>
                <a:cs typeface="Arial" panose="020B0604020202020204" pitchFamily="34" charset="0"/>
              </a:rPr>
              <a:t>IĞDIR ÜNİVERSİTESİ</a:t>
            </a:r>
            <a:br>
              <a:rPr lang="tr-TR" sz="4000" b="1" dirty="0" smtClean="0">
                <a:solidFill>
                  <a:schemeClr val="tx1"/>
                </a:solidFill>
                <a:latin typeface="Cambria" pitchFamily="18" charset="0"/>
                <a:cs typeface="Arial" panose="020B0604020202020204" pitchFamily="34" charset="0"/>
              </a:rPr>
            </a:br>
            <a:r>
              <a:rPr lang="tr-TR" sz="4000" b="1" dirty="0" smtClean="0">
                <a:solidFill>
                  <a:schemeClr val="tx1"/>
                </a:solidFill>
                <a:latin typeface="Cambria" pitchFamily="18" charset="0"/>
                <a:cs typeface="Arial" panose="020B0604020202020204" pitchFamily="34" charset="0"/>
              </a:rPr>
              <a:t> ZİRAAT FAKÜLTESİ</a:t>
            </a:r>
            <a:endParaRPr lang="tr-TR" sz="4000" b="1" dirty="0">
              <a:solidFill>
                <a:schemeClr val="tx1"/>
              </a:solidFill>
              <a:latin typeface="Cambria" pitchFamily="18" charset="0"/>
              <a:cs typeface="Arial" panose="020B0604020202020204" pitchFamily="34" charset="0"/>
            </a:endParaRPr>
          </a:p>
        </p:txBody>
      </p:sp>
      <p:sp>
        <p:nvSpPr>
          <p:cNvPr id="4" name="Başlık 1"/>
          <p:cNvSpPr txBox="1">
            <a:spLocks/>
          </p:cNvSpPr>
          <p:nvPr/>
        </p:nvSpPr>
        <p:spPr>
          <a:xfrm>
            <a:off x="2339752" y="3759175"/>
            <a:ext cx="5688632" cy="1470025"/>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latin typeface="Cambria" pitchFamily="18" charset="0"/>
              </a:rPr>
              <a:t/>
            </a:r>
            <a:br>
              <a:rPr lang="tr-TR" dirty="0" smtClean="0">
                <a:latin typeface="Cambria" pitchFamily="18" charset="0"/>
              </a:rPr>
            </a:br>
            <a:r>
              <a:rPr lang="tr-TR" dirty="0" smtClean="0">
                <a:latin typeface="Cambria" pitchFamily="18" charset="0"/>
              </a:rPr>
              <a:t> </a:t>
            </a:r>
            <a:r>
              <a:rPr lang="tr-TR" sz="4100" dirty="0" smtClean="0">
                <a:latin typeface="Cambria" pitchFamily="18" charset="0"/>
                <a:cs typeface="Arial" panose="020B0604020202020204" pitchFamily="34" charset="0"/>
              </a:rPr>
              <a:t>TARIM EKONOMİSİ BÖLÜMÜ</a:t>
            </a:r>
            <a:endParaRPr lang="tr-TR" sz="4100" dirty="0">
              <a:latin typeface="Cambria" pitchFamily="18" charset="0"/>
              <a:cs typeface="Arial" panose="020B0604020202020204" pitchFamily="34" charset="0"/>
            </a:endParaRPr>
          </a:p>
        </p:txBody>
      </p:sp>
      <p:sp>
        <p:nvSpPr>
          <p:cNvPr id="5" name="Başlık 1"/>
          <p:cNvSpPr txBox="1">
            <a:spLocks/>
          </p:cNvSpPr>
          <p:nvPr/>
        </p:nvSpPr>
        <p:spPr>
          <a:xfrm>
            <a:off x="2594012" y="4740723"/>
            <a:ext cx="4820072" cy="1181993"/>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latin typeface="Cambria" pitchFamily="18" charset="0"/>
              </a:rPr>
              <a:t/>
            </a:r>
            <a:br>
              <a:rPr lang="tr-TR" dirty="0" smtClean="0">
                <a:latin typeface="Cambria" pitchFamily="18" charset="0"/>
              </a:rPr>
            </a:br>
            <a:r>
              <a:rPr lang="tr-TR" dirty="0" smtClean="0">
                <a:latin typeface="Cambria" pitchFamily="18" charset="0"/>
              </a:rPr>
              <a:t> </a:t>
            </a:r>
            <a:r>
              <a:rPr lang="tr-TR" sz="3600" dirty="0" smtClean="0">
                <a:latin typeface="Cambria" pitchFamily="18" charset="0"/>
                <a:cs typeface="Arial" panose="020B0604020202020204" pitchFamily="34" charset="0"/>
              </a:rPr>
              <a:t>2017</a:t>
            </a:r>
            <a:endParaRPr lang="tr-TR" sz="3600" dirty="0">
              <a:latin typeface="Cambria" pitchFamily="18" charset="0"/>
              <a:cs typeface="Arial" panose="020B0604020202020204" pitchFamily="34" charset="0"/>
            </a:endParaRPr>
          </a:p>
        </p:txBody>
      </p:sp>
      <p:pic>
        <p:nvPicPr>
          <p:cNvPr id="1026" name="Picture 2" descr="C:\Documents and Settings\dente\Desktop\logo igdi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968283"/>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88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9525"/>
            <a:ext cx="7467600" cy="899592"/>
          </a:xfrm>
        </p:spPr>
        <p:txBody>
          <a:bodyPr>
            <a:normAutofit/>
          </a:bodyPr>
          <a:lstStyle/>
          <a:p>
            <a:r>
              <a:rPr lang="tr-TR" sz="4000" b="1" dirty="0" smtClean="0">
                <a:solidFill>
                  <a:schemeClr val="tx1"/>
                </a:solidFill>
                <a:latin typeface="Cambria" pitchFamily="18" charset="0"/>
              </a:rPr>
              <a:t>AKADEMİK PERSONEL</a:t>
            </a:r>
            <a:endParaRPr lang="tr-TR" sz="4000" b="1" dirty="0">
              <a:solidFill>
                <a:schemeClr val="tx1"/>
              </a:solidFill>
              <a:latin typeface="Cambria" pitchFamily="18" charset="0"/>
            </a:endParaRPr>
          </a:p>
        </p:txBody>
      </p:sp>
      <p:graphicFrame>
        <p:nvGraphicFramePr>
          <p:cNvPr id="5" name="İçerik Yer Tutucusu 3"/>
          <p:cNvGraphicFramePr>
            <a:graphicFrameLocks/>
          </p:cNvGraphicFramePr>
          <p:nvPr>
            <p:extLst>
              <p:ext uri="{D42A27DB-BD31-4B8C-83A1-F6EECF244321}">
                <p14:modId xmlns:p14="http://schemas.microsoft.com/office/powerpoint/2010/main" val="3205939853"/>
              </p:ext>
            </p:extLst>
          </p:nvPr>
        </p:nvGraphicFramePr>
        <p:xfrm>
          <a:off x="1888426" y="1412776"/>
          <a:ext cx="6283974" cy="838200"/>
        </p:xfrm>
        <a:graphic>
          <a:graphicData uri="http://schemas.openxmlformats.org/drawingml/2006/table">
            <a:tbl>
              <a:tblPr>
                <a:tableStyleId>{9D7B26C5-4107-4FEC-AEDC-1716B250A1EF}</a:tableStyleId>
              </a:tblPr>
              <a:tblGrid>
                <a:gridCol w="949945"/>
                <a:gridCol w="1938989"/>
                <a:gridCol w="2365450"/>
                <a:gridCol w="1029590"/>
              </a:tblGrid>
              <a:tr h="0">
                <a:tc gridSpan="4">
                  <a:txBody>
                    <a:bodyPr/>
                    <a:lstStyle/>
                    <a:p>
                      <a:pPr algn="ctr">
                        <a:spcAft>
                          <a:spcPts val="0"/>
                        </a:spcAft>
                      </a:pPr>
                      <a:r>
                        <a:rPr lang="tr-TR" sz="1100" b="1" dirty="0" smtClean="0">
                          <a:effectLst/>
                          <a:latin typeface="Cambria" pitchFamily="18" charset="0"/>
                        </a:rPr>
                        <a:t>Yrd. Doç. Dr. Köksal KARADAŞ</a:t>
                      </a:r>
                      <a:endParaRPr lang="tr-TR" sz="1100" b="1" dirty="0">
                        <a:effectLst/>
                        <a:latin typeface="Cambria" pitchFamily="18" charset="0"/>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r>
              <a:tr h="0">
                <a:tc>
                  <a:txBody>
                    <a:bodyPr/>
                    <a:lstStyle/>
                    <a:p>
                      <a:pPr algn="ctr">
                        <a:spcAft>
                          <a:spcPts val="0"/>
                        </a:spcAft>
                      </a:pPr>
                      <a:r>
                        <a:rPr lang="en-AU" sz="1100" dirty="0" err="1">
                          <a:effectLst/>
                          <a:latin typeface="Cambria" pitchFamily="18" charset="0"/>
                        </a:rPr>
                        <a:t>Derece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a:effectLst/>
                          <a:latin typeface="Cambria" pitchFamily="18" charset="0"/>
                        </a:rPr>
                        <a:t>Alan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Üniversite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Yıl</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tr-TR" sz="1100" dirty="0" smtClean="0">
                          <a:effectLst/>
                          <a:latin typeface="Cambria" pitchFamily="18" charset="0"/>
                        </a:rPr>
                        <a:t>Lisans</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Tarım Ekonomisi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Atatürk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1995</a:t>
                      </a:r>
                      <a:r>
                        <a:rPr lang="en-US"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en-AU" sz="1100" dirty="0">
                          <a:effectLst/>
                          <a:latin typeface="Cambria" pitchFamily="18" charset="0"/>
                        </a:rPr>
                        <a:t>Y. </a:t>
                      </a:r>
                      <a:r>
                        <a:rPr lang="en-AU" sz="1100" dirty="0" err="1">
                          <a:effectLst/>
                          <a:latin typeface="Cambria" pitchFamily="18" charset="0"/>
                        </a:rPr>
                        <a:t>Lisans</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Tarım Ekonomisi</a:t>
                      </a:r>
                      <a:endParaRPr lang="tr-TR" sz="1100" dirty="0" smtClean="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Atatürk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2000</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en-AU" sz="1100">
                          <a:effectLst/>
                          <a:latin typeface="Cambria" pitchFamily="18" charset="0"/>
                        </a:rPr>
                        <a:t>Doktora </a:t>
                      </a:r>
                      <a:endParaRPr lang="tr-TR" sz="110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Tarım Ekonomisi</a:t>
                      </a:r>
                      <a:endParaRPr lang="tr-TR" sz="1100" dirty="0" smtClean="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Atatürk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2007</a:t>
                      </a:r>
                      <a:endParaRPr lang="tr-TR" sz="1100" dirty="0">
                        <a:effectLst/>
                        <a:latin typeface="Cambria" pitchFamily="18" charset="0"/>
                        <a:ea typeface="Calibri"/>
                        <a:cs typeface="Times New Roman"/>
                      </a:endParaRPr>
                    </a:p>
                  </a:txBody>
                  <a:tcPr marL="68580" marR="68580" marT="0" marB="0"/>
                </a:tc>
              </a:tr>
            </a:tbl>
          </a:graphicData>
        </a:graphic>
      </p:graphicFrame>
      <p:graphicFrame>
        <p:nvGraphicFramePr>
          <p:cNvPr id="6" name="İçerik Yer Tutucusu 3"/>
          <p:cNvGraphicFramePr>
            <a:graphicFrameLocks/>
          </p:cNvGraphicFramePr>
          <p:nvPr>
            <p:extLst>
              <p:ext uri="{D42A27DB-BD31-4B8C-83A1-F6EECF244321}">
                <p14:modId xmlns:p14="http://schemas.microsoft.com/office/powerpoint/2010/main" val="2373646087"/>
              </p:ext>
            </p:extLst>
          </p:nvPr>
        </p:nvGraphicFramePr>
        <p:xfrm>
          <a:off x="1888426" y="2492896"/>
          <a:ext cx="6283974" cy="838200"/>
        </p:xfrm>
        <a:graphic>
          <a:graphicData uri="http://schemas.openxmlformats.org/drawingml/2006/table">
            <a:tbl>
              <a:tblPr>
                <a:tableStyleId>{9D7B26C5-4107-4FEC-AEDC-1716B250A1EF}</a:tableStyleId>
              </a:tblPr>
              <a:tblGrid>
                <a:gridCol w="949945"/>
                <a:gridCol w="1938989"/>
                <a:gridCol w="2365450"/>
                <a:gridCol w="1029590"/>
              </a:tblGrid>
              <a:tr h="0">
                <a:tc gridSpan="4">
                  <a:txBody>
                    <a:bodyPr/>
                    <a:lstStyle/>
                    <a:p>
                      <a:pPr algn="ctr">
                        <a:spcAft>
                          <a:spcPts val="0"/>
                        </a:spcAft>
                      </a:pPr>
                      <a:r>
                        <a:rPr lang="tr-TR" sz="1100" b="1" dirty="0" smtClean="0">
                          <a:effectLst/>
                          <a:latin typeface="Cambria" pitchFamily="18" charset="0"/>
                        </a:rPr>
                        <a:t>Yrd. Doç. Dr. Emine AŞKAN</a:t>
                      </a:r>
                      <a:endParaRPr lang="tr-TR" sz="1100" b="1" dirty="0">
                        <a:effectLst/>
                        <a:latin typeface="Cambria" pitchFamily="18" charset="0"/>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r>
              <a:tr h="0">
                <a:tc>
                  <a:txBody>
                    <a:bodyPr/>
                    <a:lstStyle/>
                    <a:p>
                      <a:pPr algn="ctr">
                        <a:spcAft>
                          <a:spcPts val="0"/>
                        </a:spcAft>
                      </a:pPr>
                      <a:r>
                        <a:rPr lang="en-AU" sz="1100" dirty="0" err="1">
                          <a:effectLst/>
                          <a:latin typeface="Cambria" pitchFamily="18" charset="0"/>
                        </a:rPr>
                        <a:t>Derece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a:effectLst/>
                          <a:latin typeface="Cambria" pitchFamily="18" charset="0"/>
                        </a:rPr>
                        <a:t>Alan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Üniversite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Yıl</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tr-TR" sz="1100" dirty="0" smtClean="0">
                          <a:effectLst/>
                          <a:latin typeface="Cambria" pitchFamily="18" charset="0"/>
                        </a:rPr>
                        <a:t>Lisans</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Tarım Ekonomisi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Atatürk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US" sz="1100" dirty="0">
                          <a:effectLst/>
                          <a:latin typeface="Cambria" pitchFamily="18" charset="0"/>
                        </a:rPr>
                        <a:t> </a:t>
                      </a:r>
                      <a:r>
                        <a:rPr lang="tr-TR" sz="1100" dirty="0" smtClean="0">
                          <a:effectLst/>
                          <a:latin typeface="Cambria" pitchFamily="18" charset="0"/>
                        </a:rPr>
                        <a:t>1998</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en-AU" sz="1100" dirty="0">
                          <a:effectLst/>
                          <a:latin typeface="Cambria" pitchFamily="18" charset="0"/>
                        </a:rPr>
                        <a:t>Y. </a:t>
                      </a:r>
                      <a:r>
                        <a:rPr lang="en-AU" sz="1100" dirty="0" err="1">
                          <a:effectLst/>
                          <a:latin typeface="Cambria" pitchFamily="18" charset="0"/>
                        </a:rPr>
                        <a:t>Lisans</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Tarım Ekonomisi</a:t>
                      </a:r>
                      <a:endParaRPr lang="tr-TR" sz="1100" dirty="0" smtClean="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Atatürk Üniversitesi</a:t>
                      </a:r>
                      <a:endParaRPr lang="tr-TR" sz="1100" dirty="0" smtClean="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2003</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en-AU" sz="1100">
                          <a:effectLst/>
                          <a:latin typeface="Cambria" pitchFamily="18" charset="0"/>
                        </a:rPr>
                        <a:t>Doktora </a:t>
                      </a:r>
                      <a:endParaRPr lang="tr-TR" sz="110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Tarım Ekonomisi</a:t>
                      </a:r>
                      <a:endParaRPr lang="tr-TR" sz="1100" dirty="0" smtClean="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Atatürk Üniversitesi</a:t>
                      </a:r>
                      <a:endParaRPr lang="tr-TR" sz="1100" dirty="0" smtClean="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2015</a:t>
                      </a:r>
                      <a:endParaRPr lang="tr-TR" sz="1100" dirty="0">
                        <a:effectLst/>
                        <a:latin typeface="Cambria" pitchFamily="18" charset="0"/>
                        <a:ea typeface="Calibri"/>
                        <a:cs typeface="Times New Roman"/>
                      </a:endParaRPr>
                    </a:p>
                  </a:txBody>
                  <a:tcPr marL="68580" marR="68580" marT="0" marB="0"/>
                </a:tc>
              </a:tr>
            </a:tbl>
          </a:graphicData>
        </a:graphic>
      </p:graphicFrame>
      <p:graphicFrame>
        <p:nvGraphicFramePr>
          <p:cNvPr id="7" name="İçerik Yer Tutucusu 3"/>
          <p:cNvGraphicFramePr>
            <a:graphicFrameLocks/>
          </p:cNvGraphicFramePr>
          <p:nvPr>
            <p:extLst>
              <p:ext uri="{D42A27DB-BD31-4B8C-83A1-F6EECF244321}">
                <p14:modId xmlns:p14="http://schemas.microsoft.com/office/powerpoint/2010/main" val="3498578134"/>
              </p:ext>
            </p:extLst>
          </p:nvPr>
        </p:nvGraphicFramePr>
        <p:xfrm>
          <a:off x="1888426" y="3573016"/>
          <a:ext cx="6283974" cy="838200"/>
        </p:xfrm>
        <a:graphic>
          <a:graphicData uri="http://schemas.openxmlformats.org/drawingml/2006/table">
            <a:tbl>
              <a:tblPr>
                <a:tableStyleId>{9D7B26C5-4107-4FEC-AEDC-1716B250A1EF}</a:tableStyleId>
              </a:tblPr>
              <a:tblGrid>
                <a:gridCol w="949945"/>
                <a:gridCol w="1938989"/>
                <a:gridCol w="2365450"/>
                <a:gridCol w="1029590"/>
              </a:tblGrid>
              <a:tr h="0">
                <a:tc gridSpan="4">
                  <a:txBody>
                    <a:bodyPr/>
                    <a:lstStyle/>
                    <a:p>
                      <a:pPr algn="ctr">
                        <a:spcAft>
                          <a:spcPts val="0"/>
                        </a:spcAft>
                      </a:pPr>
                      <a:r>
                        <a:rPr lang="tr-TR" sz="1100" b="1" dirty="0" smtClean="0">
                          <a:effectLst/>
                          <a:latin typeface="Cambria" pitchFamily="18" charset="0"/>
                        </a:rPr>
                        <a:t>Yrd. Doç. Dr. Zeynep Müjde SAKAR</a:t>
                      </a:r>
                      <a:endParaRPr lang="tr-TR" sz="1100" b="1" dirty="0">
                        <a:effectLst/>
                        <a:latin typeface="Cambria" pitchFamily="18" charset="0"/>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r>
              <a:tr h="0">
                <a:tc>
                  <a:txBody>
                    <a:bodyPr/>
                    <a:lstStyle/>
                    <a:p>
                      <a:pPr algn="ctr">
                        <a:spcAft>
                          <a:spcPts val="0"/>
                        </a:spcAft>
                      </a:pPr>
                      <a:r>
                        <a:rPr lang="en-AU" sz="1100" dirty="0" err="1">
                          <a:effectLst/>
                          <a:latin typeface="Cambria" pitchFamily="18" charset="0"/>
                        </a:rPr>
                        <a:t>Derece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a:effectLst/>
                          <a:latin typeface="Cambria" pitchFamily="18" charset="0"/>
                        </a:rPr>
                        <a:t>Alan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Üniversite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Yıl</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tr-TR" sz="1100" dirty="0" smtClean="0">
                          <a:effectLst/>
                          <a:latin typeface="Cambria" pitchFamily="18" charset="0"/>
                        </a:rPr>
                        <a:t>Lisans</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İşletme</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Gaziantep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2005</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en-AU" sz="1100" dirty="0">
                          <a:effectLst/>
                          <a:latin typeface="Cambria" pitchFamily="18" charset="0"/>
                        </a:rPr>
                        <a:t>Y. </a:t>
                      </a:r>
                      <a:r>
                        <a:rPr lang="en-AU" sz="1100" dirty="0" err="1">
                          <a:effectLst/>
                          <a:latin typeface="Cambria" pitchFamily="18" charset="0"/>
                        </a:rPr>
                        <a:t>Lisans</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ea typeface="Calibri"/>
                          <a:cs typeface="Times New Roman"/>
                        </a:rPr>
                        <a:t>İnsan Kaynakları Yönetimi</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Ankara Üniversitesi</a:t>
                      </a:r>
                      <a:endParaRPr lang="tr-TR" sz="1100" dirty="0" smtClean="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2008</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en-AU" sz="1100">
                          <a:effectLst/>
                          <a:latin typeface="Cambria" pitchFamily="18" charset="0"/>
                        </a:rPr>
                        <a:t>Doktora </a:t>
                      </a:r>
                      <a:endParaRPr lang="tr-TR" sz="110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Tarım Ekonomisi</a:t>
                      </a:r>
                      <a:endParaRPr lang="tr-TR" sz="1100" dirty="0" smtClean="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ea typeface="Calibri"/>
                          <a:cs typeface="Times New Roman"/>
                        </a:rPr>
                        <a:t>Harran üniversitesi</a:t>
                      </a: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2015</a:t>
                      </a:r>
                      <a:endParaRPr lang="tr-TR" sz="1100" dirty="0">
                        <a:effectLst/>
                        <a:latin typeface="Cambria" pitchFamily="18" charset="0"/>
                        <a:ea typeface="Calibri"/>
                        <a:cs typeface="Times New Roman"/>
                      </a:endParaRPr>
                    </a:p>
                  </a:txBody>
                  <a:tcPr marL="68580" marR="68580" marT="0" marB="0"/>
                </a:tc>
              </a:tr>
            </a:tbl>
          </a:graphicData>
        </a:graphic>
      </p:graphicFrame>
      <p:graphicFrame>
        <p:nvGraphicFramePr>
          <p:cNvPr id="8" name="İçerik Yer Tutucusu 3"/>
          <p:cNvGraphicFramePr>
            <a:graphicFrameLocks/>
          </p:cNvGraphicFramePr>
          <p:nvPr>
            <p:extLst>
              <p:ext uri="{D42A27DB-BD31-4B8C-83A1-F6EECF244321}">
                <p14:modId xmlns:p14="http://schemas.microsoft.com/office/powerpoint/2010/main" val="119845230"/>
              </p:ext>
            </p:extLst>
          </p:nvPr>
        </p:nvGraphicFramePr>
        <p:xfrm>
          <a:off x="1888426" y="4661748"/>
          <a:ext cx="6283974" cy="711468"/>
        </p:xfrm>
        <a:graphic>
          <a:graphicData uri="http://schemas.openxmlformats.org/drawingml/2006/table">
            <a:tbl>
              <a:tblPr>
                <a:tableStyleId>{9D7B26C5-4107-4FEC-AEDC-1716B250A1EF}</a:tableStyleId>
              </a:tblPr>
              <a:tblGrid>
                <a:gridCol w="949945"/>
                <a:gridCol w="1938989"/>
                <a:gridCol w="2365450"/>
                <a:gridCol w="1029590"/>
              </a:tblGrid>
              <a:tr h="208548">
                <a:tc gridSpan="4">
                  <a:txBody>
                    <a:bodyPr/>
                    <a:lstStyle/>
                    <a:p>
                      <a:pPr algn="ctr">
                        <a:spcAft>
                          <a:spcPts val="0"/>
                        </a:spcAft>
                      </a:pPr>
                      <a:r>
                        <a:rPr lang="tr-TR" sz="1100" b="1" dirty="0" smtClean="0">
                          <a:effectLst/>
                          <a:latin typeface="Cambria" pitchFamily="18" charset="0"/>
                        </a:rPr>
                        <a:t>Arş. Gör. Ayşe KARADAĞ GÜRSOY</a:t>
                      </a:r>
                      <a:endParaRPr lang="tr-TR" sz="1100" b="1" dirty="0">
                        <a:effectLst/>
                        <a:latin typeface="Cambria" pitchFamily="18" charset="0"/>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r>
              <a:tr h="145885">
                <a:tc>
                  <a:txBody>
                    <a:bodyPr/>
                    <a:lstStyle/>
                    <a:p>
                      <a:pPr algn="ctr">
                        <a:spcAft>
                          <a:spcPts val="0"/>
                        </a:spcAft>
                      </a:pPr>
                      <a:r>
                        <a:rPr lang="en-AU" sz="1100" dirty="0" err="1">
                          <a:effectLst/>
                          <a:latin typeface="Cambria" pitchFamily="18" charset="0"/>
                        </a:rPr>
                        <a:t>Derece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a:effectLst/>
                          <a:latin typeface="Cambria" pitchFamily="18" charset="0"/>
                        </a:rPr>
                        <a:t>Alan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Üniversite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Yıl</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r>
              <a:tr h="145885">
                <a:tc>
                  <a:txBody>
                    <a:bodyPr/>
                    <a:lstStyle/>
                    <a:p>
                      <a:pPr algn="ctr">
                        <a:spcAft>
                          <a:spcPts val="0"/>
                        </a:spcAft>
                      </a:pPr>
                      <a:r>
                        <a:rPr lang="tr-TR" sz="1100" dirty="0" smtClean="0">
                          <a:effectLst/>
                          <a:latin typeface="Cambria" pitchFamily="18" charset="0"/>
                        </a:rPr>
                        <a:t>Lisans</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Tarım Ekonomisi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Süleyman Demirel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2012</a:t>
                      </a:r>
                      <a:r>
                        <a:rPr lang="en-US"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r>
              <a:tr h="145885">
                <a:tc>
                  <a:txBody>
                    <a:bodyPr/>
                    <a:lstStyle/>
                    <a:p>
                      <a:pPr algn="ctr">
                        <a:spcAft>
                          <a:spcPts val="0"/>
                        </a:spcAft>
                      </a:pPr>
                      <a:r>
                        <a:rPr lang="en-AU" sz="1100" dirty="0">
                          <a:effectLst/>
                          <a:latin typeface="Cambria" pitchFamily="18" charset="0"/>
                        </a:rPr>
                        <a:t>Y. </a:t>
                      </a:r>
                      <a:r>
                        <a:rPr lang="en-AU" sz="1100" dirty="0" err="1">
                          <a:effectLst/>
                          <a:latin typeface="Cambria" pitchFamily="18" charset="0"/>
                        </a:rPr>
                        <a:t>Lisans</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Tarım Ekonomisi</a:t>
                      </a:r>
                      <a:endParaRPr lang="tr-TR" sz="1100" dirty="0" smtClean="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Süleyman Demirel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Devam Ediyor</a:t>
                      </a:r>
                      <a:endParaRPr lang="tr-TR" sz="1100" dirty="0">
                        <a:effectLst/>
                        <a:latin typeface="Cambria" pitchFamily="18" charset="0"/>
                        <a:ea typeface="Calibri"/>
                        <a:cs typeface="Times New Roman"/>
                      </a:endParaRPr>
                    </a:p>
                  </a:txBody>
                  <a:tcPr marL="68580" marR="68580" marT="0" marB="0"/>
                </a:tc>
              </a:tr>
            </a:tbl>
          </a:graphicData>
        </a:graphic>
      </p:graphicFrame>
      <p:sp>
        <p:nvSpPr>
          <p:cNvPr id="10" name="İçerik Yer Tutucusu 9"/>
          <p:cNvSpPr>
            <a:spLocks noGrp="1"/>
          </p:cNvSpPr>
          <p:nvPr>
            <p:ph sz="quarter" idx="1"/>
          </p:nvPr>
        </p:nvSpPr>
        <p:spPr>
          <a:xfrm>
            <a:off x="611560" y="836712"/>
            <a:ext cx="7467600" cy="532656"/>
          </a:xfrm>
        </p:spPr>
        <p:txBody>
          <a:bodyPr>
            <a:normAutofit/>
          </a:bodyPr>
          <a:lstStyle/>
          <a:p>
            <a:r>
              <a:rPr lang="tr-TR" sz="2000" dirty="0" smtClean="0">
                <a:latin typeface="Cambria" pitchFamily="18" charset="0"/>
              </a:rPr>
              <a:t>Tarım İşletmeciliği Anabilim Dalı</a:t>
            </a:r>
            <a:endParaRPr lang="tr-TR" sz="2000" dirty="0">
              <a:latin typeface="Cambria" pitchFamily="18" charset="0"/>
            </a:endParaRPr>
          </a:p>
        </p:txBody>
      </p:sp>
      <p:graphicFrame>
        <p:nvGraphicFramePr>
          <p:cNvPr id="12" name="İçerik Yer Tutucusu 3"/>
          <p:cNvGraphicFramePr>
            <a:graphicFrameLocks/>
          </p:cNvGraphicFramePr>
          <p:nvPr>
            <p:extLst>
              <p:ext uri="{D42A27DB-BD31-4B8C-83A1-F6EECF244321}">
                <p14:modId xmlns:p14="http://schemas.microsoft.com/office/powerpoint/2010/main" val="3242210183"/>
              </p:ext>
            </p:extLst>
          </p:nvPr>
        </p:nvGraphicFramePr>
        <p:xfrm>
          <a:off x="1907704" y="5759152"/>
          <a:ext cx="6283974" cy="838200"/>
        </p:xfrm>
        <a:graphic>
          <a:graphicData uri="http://schemas.openxmlformats.org/drawingml/2006/table">
            <a:tbl>
              <a:tblPr>
                <a:tableStyleId>{9D7B26C5-4107-4FEC-AEDC-1716B250A1EF}</a:tableStyleId>
              </a:tblPr>
              <a:tblGrid>
                <a:gridCol w="949945"/>
                <a:gridCol w="1938989"/>
                <a:gridCol w="2365450"/>
                <a:gridCol w="1029590"/>
              </a:tblGrid>
              <a:tr h="0">
                <a:tc gridSpan="4">
                  <a:txBody>
                    <a:bodyPr/>
                    <a:lstStyle/>
                    <a:p>
                      <a:pPr algn="ctr">
                        <a:spcAft>
                          <a:spcPts val="0"/>
                        </a:spcAft>
                      </a:pPr>
                      <a:r>
                        <a:rPr lang="tr-TR" sz="1100" b="1" dirty="0" smtClean="0">
                          <a:effectLst/>
                          <a:latin typeface="Cambria" pitchFamily="18" charset="0"/>
                        </a:rPr>
                        <a:t>Arş. Gör. Ayça Nur ŞAHİN</a:t>
                      </a:r>
                      <a:endParaRPr lang="tr-TR" sz="1100" b="1" dirty="0">
                        <a:effectLst/>
                        <a:latin typeface="Cambria" pitchFamily="18" charset="0"/>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r>
              <a:tr h="0">
                <a:tc>
                  <a:txBody>
                    <a:bodyPr/>
                    <a:lstStyle/>
                    <a:p>
                      <a:pPr algn="ctr">
                        <a:spcAft>
                          <a:spcPts val="0"/>
                        </a:spcAft>
                      </a:pPr>
                      <a:r>
                        <a:rPr lang="en-AU" sz="1100" dirty="0" err="1">
                          <a:effectLst/>
                          <a:latin typeface="Cambria" pitchFamily="18" charset="0"/>
                        </a:rPr>
                        <a:t>Derece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a:effectLst/>
                          <a:latin typeface="Cambria" pitchFamily="18" charset="0"/>
                        </a:rPr>
                        <a:t>Alan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Üniversite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Yıl</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tr-TR" sz="1100" dirty="0" smtClean="0">
                          <a:effectLst/>
                          <a:latin typeface="Cambria" pitchFamily="18" charset="0"/>
                        </a:rPr>
                        <a:t>Lisans</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Tarım Ekonomisi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Ege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2010</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en-AU" sz="1100" dirty="0">
                          <a:effectLst/>
                          <a:latin typeface="Cambria" pitchFamily="18" charset="0"/>
                        </a:rPr>
                        <a:t>Y. </a:t>
                      </a:r>
                      <a:r>
                        <a:rPr lang="en-AU" sz="1100" dirty="0" err="1">
                          <a:effectLst/>
                          <a:latin typeface="Cambria" pitchFamily="18" charset="0"/>
                        </a:rPr>
                        <a:t>Lisans</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Tarım Ekonomisi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Ege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2013</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en-AU" sz="1100" dirty="0" err="1">
                          <a:effectLst/>
                          <a:latin typeface="Cambria" pitchFamily="18" charset="0"/>
                        </a:rPr>
                        <a:t>Doktora</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Tarım Ekonomisi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Ege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Devam Ediyor</a:t>
                      </a:r>
                      <a:endParaRPr lang="tr-TR" sz="1100" dirty="0">
                        <a:effectLst/>
                        <a:latin typeface="Cambria" pitchFamily="18" charset="0"/>
                        <a:ea typeface="Calibri"/>
                        <a:cs typeface="Times New Roman"/>
                      </a:endParaRPr>
                    </a:p>
                  </a:txBody>
                  <a:tcPr marL="68580" marR="68580" marT="0" marB="0"/>
                </a:tc>
              </a:tr>
            </a:tbl>
          </a:graphicData>
        </a:graphic>
      </p:graphicFrame>
      <p:pic>
        <p:nvPicPr>
          <p:cNvPr id="1026" name="Picture 2" descr="Köksal KARADA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1080120" cy="129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348880"/>
            <a:ext cx="1080120" cy="11521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Zeynep Müjde SAK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556" y="3356992"/>
            <a:ext cx="111612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3" name="Picture 9" descr="Ayça Nur ŞAH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166"/>
          <a:stretch/>
        </p:blipFill>
        <p:spPr bwMode="auto">
          <a:xfrm>
            <a:off x="575556" y="5589240"/>
            <a:ext cx="1116124" cy="12165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5" name="Picture 11" descr="Ayşe KARADAĞ GÜRSO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978" y="4365104"/>
            <a:ext cx="1253281" cy="12961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690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7467600" cy="882352"/>
          </a:xfrm>
        </p:spPr>
        <p:txBody>
          <a:bodyPr>
            <a:normAutofit/>
          </a:bodyPr>
          <a:lstStyle/>
          <a:p>
            <a:r>
              <a:rPr lang="tr-TR" sz="4000" b="1" dirty="0" smtClean="0">
                <a:solidFill>
                  <a:schemeClr val="tx1"/>
                </a:solidFill>
                <a:latin typeface="Cambria" pitchFamily="18" charset="0"/>
              </a:rPr>
              <a:t>ÖĞRENCİLERİMİZ</a:t>
            </a:r>
            <a:endParaRPr lang="tr-TR" sz="4000" b="1" dirty="0">
              <a:solidFill>
                <a:schemeClr val="tx1"/>
              </a:solidFill>
              <a:latin typeface="Cambria" pitchFamily="18" charset="0"/>
            </a:endParaRPr>
          </a:p>
        </p:txBody>
      </p:sp>
      <p:sp>
        <p:nvSpPr>
          <p:cNvPr id="3" name="İçerik Yer Tutucusu 2"/>
          <p:cNvSpPr>
            <a:spLocks noGrp="1"/>
          </p:cNvSpPr>
          <p:nvPr>
            <p:ph sz="quarter" idx="1"/>
          </p:nvPr>
        </p:nvSpPr>
        <p:spPr>
          <a:xfrm>
            <a:off x="457200" y="1844824"/>
            <a:ext cx="7467600" cy="4629128"/>
          </a:xfrm>
        </p:spPr>
        <p:txBody>
          <a:bodyPr>
            <a:normAutofit/>
          </a:bodyPr>
          <a:lstStyle/>
          <a:p>
            <a:r>
              <a:rPr lang="tr-TR" sz="3200" dirty="0" smtClean="0">
                <a:latin typeface="Cambria" pitchFamily="18" charset="0"/>
              </a:rPr>
              <a:t>Tarım Ekonomisi Bölümü</a:t>
            </a:r>
          </a:p>
          <a:p>
            <a:pPr lvl="1"/>
            <a:r>
              <a:rPr lang="tr-TR" sz="3200" dirty="0" smtClean="0">
                <a:latin typeface="Cambria" pitchFamily="18" charset="0"/>
              </a:rPr>
              <a:t>145 Lisans Öğrencisi</a:t>
            </a:r>
          </a:p>
          <a:p>
            <a:pPr lvl="1"/>
            <a:r>
              <a:rPr lang="tr-TR" sz="3200" dirty="0" smtClean="0">
                <a:latin typeface="Cambria" pitchFamily="18" charset="0"/>
              </a:rPr>
              <a:t>28 Yüksek Lisans Öğrencisi ile aktif öğrenime devam etmektedir.</a:t>
            </a:r>
          </a:p>
        </p:txBody>
      </p:sp>
    </p:spTree>
    <p:extLst>
      <p:ext uri="{BB962C8B-B14F-4D97-AF65-F5344CB8AC3E}">
        <p14:creationId xmlns:p14="http://schemas.microsoft.com/office/powerpoint/2010/main" val="145502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4000" b="1" dirty="0" smtClean="0">
                <a:solidFill>
                  <a:schemeClr val="tx1"/>
                </a:solidFill>
                <a:latin typeface="Cambria" pitchFamily="18" charset="0"/>
              </a:rPr>
              <a:t>ÇALIŞMA KONULARI</a:t>
            </a:r>
            <a:endParaRPr lang="tr-TR" sz="4000" b="1" dirty="0">
              <a:solidFill>
                <a:schemeClr val="tx1"/>
              </a:solidFill>
              <a:latin typeface="Cambria" pitchFamily="18" charset="0"/>
            </a:endParaRPr>
          </a:p>
        </p:txBody>
      </p:sp>
      <p:sp>
        <p:nvSpPr>
          <p:cNvPr id="3" name="İçerik Yer Tutucusu 2"/>
          <p:cNvSpPr>
            <a:spLocks noGrp="1"/>
          </p:cNvSpPr>
          <p:nvPr>
            <p:ph sz="quarter" idx="1"/>
          </p:nvPr>
        </p:nvSpPr>
        <p:spPr/>
        <p:txBody>
          <a:bodyPr>
            <a:normAutofit/>
          </a:bodyPr>
          <a:lstStyle/>
          <a:p>
            <a:pPr algn="just">
              <a:buFont typeface="Wingdings" pitchFamily="2" charset="2"/>
              <a:buChar char="v"/>
            </a:pPr>
            <a:r>
              <a:rPr lang="tr-TR" dirty="0" smtClean="0">
                <a:latin typeface="Cambria" pitchFamily="18" charset="0"/>
              </a:rPr>
              <a:t>Tarım </a:t>
            </a:r>
            <a:r>
              <a:rPr lang="tr-TR" dirty="0">
                <a:latin typeface="Cambria" pitchFamily="18" charset="0"/>
              </a:rPr>
              <a:t>Ekonomisi Bölümü, </a:t>
            </a:r>
            <a:r>
              <a:rPr lang="tr-TR" b="1" dirty="0" smtClean="0">
                <a:latin typeface="Cambria" pitchFamily="18" charset="0"/>
              </a:rPr>
              <a:t>Tarım </a:t>
            </a:r>
            <a:r>
              <a:rPr lang="tr-TR" b="1" dirty="0">
                <a:latin typeface="Cambria" pitchFamily="18" charset="0"/>
              </a:rPr>
              <a:t>İşletmeciliği Anabilim Dalı </a:t>
            </a:r>
            <a:r>
              <a:rPr lang="tr-TR" dirty="0" smtClean="0">
                <a:latin typeface="Cambria" pitchFamily="18" charset="0"/>
              </a:rPr>
              <a:t>ile </a:t>
            </a:r>
            <a:r>
              <a:rPr lang="tr-TR" b="1" dirty="0">
                <a:latin typeface="Cambria" pitchFamily="18" charset="0"/>
              </a:rPr>
              <a:t>Tarım Politikası ve Yayım Anabilim Dalı </a:t>
            </a:r>
            <a:r>
              <a:rPr lang="tr-TR" dirty="0">
                <a:latin typeface="Cambria" pitchFamily="18" charset="0"/>
              </a:rPr>
              <a:t>diye iki Anabilim dalından oluşmaktadır. </a:t>
            </a:r>
            <a:endParaRPr lang="tr-TR" dirty="0" smtClean="0">
              <a:latin typeface="Cambria" pitchFamily="18" charset="0"/>
            </a:endParaRPr>
          </a:p>
          <a:p>
            <a:pPr algn="just">
              <a:buFont typeface="Wingdings" pitchFamily="2" charset="2"/>
              <a:buChar char="v"/>
            </a:pPr>
            <a:r>
              <a:rPr lang="tr-TR" dirty="0" smtClean="0">
                <a:latin typeface="Cambria" pitchFamily="18" charset="0"/>
              </a:rPr>
              <a:t>Her </a:t>
            </a:r>
            <a:r>
              <a:rPr lang="tr-TR" dirty="0">
                <a:latin typeface="Cambria" pitchFamily="18" charset="0"/>
              </a:rPr>
              <a:t>Anabilim dalı kendi alanında eğitim, öğretim ve araştırma yapan birim niteliğini taşımaktadır. </a:t>
            </a:r>
            <a:endParaRPr lang="tr-TR" dirty="0" smtClean="0">
              <a:latin typeface="Cambria" pitchFamily="18" charset="0"/>
            </a:endParaRPr>
          </a:p>
          <a:p>
            <a:pPr algn="just">
              <a:buFont typeface="Wingdings" pitchFamily="2" charset="2"/>
              <a:buChar char="v"/>
            </a:pPr>
            <a:r>
              <a:rPr lang="tr-TR" dirty="0" smtClean="0">
                <a:latin typeface="Cambria" pitchFamily="18" charset="0"/>
              </a:rPr>
              <a:t>Tarım </a:t>
            </a:r>
            <a:r>
              <a:rPr lang="tr-TR" dirty="0">
                <a:latin typeface="Cambria" pitchFamily="18" charset="0"/>
              </a:rPr>
              <a:t>Ekonomisi bölümünde, tarımsal işletmecilik, tarımsal pazarlama, tarım politikası, tarım hukuku, planlama, yönetim, finansman, muhasebe, girişimcilik ekonomisi, kırsal sosyoloji, kırsal kalkınma, kırsal sanayi, tarımsal yayım gibi konularda araştırma ve bilimsel eğitim öğretim faaliyetleri yürütülmektedir.</a:t>
            </a:r>
          </a:p>
          <a:p>
            <a:pPr marL="0" indent="0">
              <a:buNone/>
            </a:pPr>
            <a:endParaRPr lang="tr-TR" dirty="0">
              <a:latin typeface="Cambria" pitchFamily="18" charset="0"/>
            </a:endParaRPr>
          </a:p>
        </p:txBody>
      </p:sp>
    </p:spTree>
    <p:extLst>
      <p:ext uri="{BB962C8B-B14F-4D97-AF65-F5344CB8AC3E}">
        <p14:creationId xmlns:p14="http://schemas.microsoft.com/office/powerpoint/2010/main" val="4061254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473"/>
            <a:ext cx="8507288" cy="1143000"/>
          </a:xfrm>
        </p:spPr>
        <p:txBody>
          <a:bodyPr>
            <a:normAutofit/>
          </a:bodyPr>
          <a:lstStyle/>
          <a:p>
            <a:pPr algn="l"/>
            <a:r>
              <a:rPr lang="tr-TR" b="1" dirty="0" smtClean="0">
                <a:solidFill>
                  <a:schemeClr val="tx1"/>
                </a:solidFill>
                <a:latin typeface="Cambria" pitchFamily="18" charset="0"/>
              </a:rPr>
              <a:t>MEZUNLARIN GÖREV ALABİLECEĞİ YERLER</a:t>
            </a:r>
            <a:endParaRPr lang="tr-TR" b="1" dirty="0">
              <a:solidFill>
                <a:schemeClr val="tx1"/>
              </a:solidFill>
              <a:latin typeface="Cambria" pitchFamily="18" charset="0"/>
            </a:endParaRPr>
          </a:p>
        </p:txBody>
      </p:sp>
      <p:sp>
        <p:nvSpPr>
          <p:cNvPr id="3" name="İçerik Yer Tutucusu 2"/>
          <p:cNvSpPr>
            <a:spLocks noGrp="1"/>
          </p:cNvSpPr>
          <p:nvPr>
            <p:ph sz="quarter" idx="1"/>
          </p:nvPr>
        </p:nvSpPr>
        <p:spPr>
          <a:xfrm>
            <a:off x="457200" y="1412776"/>
            <a:ext cx="8229600" cy="4713387"/>
          </a:xfrm>
        </p:spPr>
        <p:txBody>
          <a:bodyPr>
            <a:normAutofit fontScale="47500" lnSpcReduction="20000"/>
          </a:bodyPr>
          <a:lstStyle/>
          <a:p>
            <a:r>
              <a:rPr lang="tr-TR" dirty="0" smtClean="0">
                <a:latin typeface="Cambria" pitchFamily="18" charset="0"/>
              </a:rPr>
              <a:t>İlgili </a:t>
            </a:r>
            <a:r>
              <a:rPr lang="tr-TR" dirty="0">
                <a:latin typeface="Cambria" pitchFamily="18" charset="0"/>
              </a:rPr>
              <a:t>Bakanlıkların birimleri</a:t>
            </a:r>
          </a:p>
          <a:p>
            <a:r>
              <a:rPr lang="tr-TR" dirty="0">
                <a:latin typeface="Cambria" pitchFamily="18" charset="0"/>
              </a:rPr>
              <a:t>Tüm Ticari ve Yatırım Bankaları</a:t>
            </a:r>
          </a:p>
          <a:p>
            <a:r>
              <a:rPr lang="tr-TR" dirty="0">
                <a:latin typeface="Cambria" pitchFamily="18" charset="0"/>
              </a:rPr>
              <a:t>Şeker Fabrikaları A.Ş.</a:t>
            </a:r>
          </a:p>
          <a:p>
            <a:r>
              <a:rPr lang="tr-TR" dirty="0">
                <a:latin typeface="Cambria" pitchFamily="18" charset="0"/>
              </a:rPr>
              <a:t>Tarım Satış kooperatifleri ve Birlikleri</a:t>
            </a:r>
          </a:p>
          <a:p>
            <a:r>
              <a:rPr lang="tr-TR" dirty="0" err="1">
                <a:latin typeface="Cambria" pitchFamily="18" charset="0"/>
              </a:rPr>
              <a:t>Pankobirlik</a:t>
            </a:r>
            <a:r>
              <a:rPr lang="tr-TR" dirty="0">
                <a:latin typeface="Cambria" pitchFamily="18" charset="0"/>
              </a:rPr>
              <a:t>,</a:t>
            </a:r>
          </a:p>
          <a:p>
            <a:r>
              <a:rPr lang="tr-TR" dirty="0">
                <a:latin typeface="Cambria" pitchFamily="18" charset="0"/>
              </a:rPr>
              <a:t>Tarım Kredi Kooperatifleri,</a:t>
            </a:r>
          </a:p>
          <a:p>
            <a:r>
              <a:rPr lang="tr-TR" dirty="0">
                <a:latin typeface="Cambria" pitchFamily="18" charset="0"/>
              </a:rPr>
              <a:t>Üretici Birlikleri</a:t>
            </a:r>
          </a:p>
          <a:p>
            <a:r>
              <a:rPr lang="tr-TR" dirty="0">
                <a:latin typeface="Cambria" pitchFamily="18" charset="0"/>
              </a:rPr>
              <a:t>Tarımsal Yayım ve Danışmanlık Hizmet Birimleri</a:t>
            </a:r>
          </a:p>
          <a:p>
            <a:r>
              <a:rPr lang="tr-TR" dirty="0">
                <a:latin typeface="Cambria" pitchFamily="18" charset="0"/>
              </a:rPr>
              <a:t>Devlet Planlama Teşkilatı</a:t>
            </a:r>
          </a:p>
          <a:p>
            <a:r>
              <a:rPr lang="tr-TR" dirty="0">
                <a:latin typeface="Cambria" pitchFamily="18" charset="0"/>
              </a:rPr>
              <a:t>Devlet İstatistik Kurumu</a:t>
            </a:r>
          </a:p>
          <a:p>
            <a:r>
              <a:rPr lang="tr-TR" dirty="0">
                <a:latin typeface="Cambria" pitchFamily="18" charset="0"/>
              </a:rPr>
              <a:t>Hazine ve Dış Ticaret Müsteşarlığı</a:t>
            </a:r>
          </a:p>
          <a:p>
            <a:r>
              <a:rPr lang="tr-TR" dirty="0">
                <a:latin typeface="Cambria" pitchFamily="18" charset="0"/>
              </a:rPr>
              <a:t>Milli Prodüktivite Merkezi</a:t>
            </a:r>
          </a:p>
          <a:p>
            <a:r>
              <a:rPr lang="tr-TR" dirty="0">
                <a:latin typeface="Cambria" pitchFamily="18" charset="0"/>
              </a:rPr>
              <a:t>İhracatı Geliştirme Merkezi</a:t>
            </a:r>
          </a:p>
          <a:p>
            <a:r>
              <a:rPr lang="tr-TR" dirty="0">
                <a:latin typeface="Cambria" pitchFamily="18" charset="0"/>
              </a:rPr>
              <a:t>Ticaret Odaları</a:t>
            </a:r>
          </a:p>
          <a:p>
            <a:r>
              <a:rPr lang="tr-TR" dirty="0">
                <a:latin typeface="Cambria" pitchFamily="18" charset="0"/>
              </a:rPr>
              <a:t>Ticaret Borsaları</a:t>
            </a:r>
          </a:p>
          <a:p>
            <a:r>
              <a:rPr lang="tr-TR" dirty="0">
                <a:latin typeface="Cambria" pitchFamily="18" charset="0"/>
              </a:rPr>
              <a:t>Sanayi Odaları</a:t>
            </a:r>
          </a:p>
          <a:p>
            <a:r>
              <a:rPr lang="tr-TR" dirty="0">
                <a:latin typeface="Cambria" pitchFamily="18" charset="0"/>
              </a:rPr>
              <a:t>İhracatçı Birlikleri</a:t>
            </a:r>
          </a:p>
          <a:p>
            <a:r>
              <a:rPr lang="tr-TR" dirty="0">
                <a:latin typeface="Cambria" pitchFamily="18" charset="0"/>
              </a:rPr>
              <a:t>Tarımsal ilaç, gübre, yem ve tohumluk üretimi ve pazarlamasını yapan firmalar</a:t>
            </a:r>
          </a:p>
          <a:p>
            <a:r>
              <a:rPr lang="tr-TR" dirty="0">
                <a:latin typeface="Cambria" pitchFamily="18" charset="0"/>
              </a:rPr>
              <a:t>Tarım ürünleri dış ticareti yapan firmalar</a:t>
            </a:r>
          </a:p>
          <a:p>
            <a:r>
              <a:rPr lang="tr-TR" dirty="0">
                <a:latin typeface="Cambria" pitchFamily="18" charset="0"/>
              </a:rPr>
              <a:t>Mesleki Örgütler (ZMO, Ziraat Odaları Birliği</a:t>
            </a:r>
            <a:r>
              <a:rPr lang="tr-TR" dirty="0" smtClean="0">
                <a:latin typeface="Cambria" pitchFamily="18" charset="0"/>
              </a:rPr>
              <a:t>)</a:t>
            </a:r>
          </a:p>
          <a:p>
            <a:r>
              <a:rPr lang="tr-TR" dirty="0" smtClean="0">
                <a:latin typeface="Cambria" pitchFamily="18" charset="0"/>
              </a:rPr>
              <a:t>Üniversiteler</a:t>
            </a:r>
            <a:endParaRPr lang="tr-TR" dirty="0">
              <a:latin typeface="Cambria" pitchFamily="18" charset="0"/>
            </a:endParaRPr>
          </a:p>
        </p:txBody>
      </p:sp>
    </p:spTree>
    <p:extLst>
      <p:ext uri="{BB962C8B-B14F-4D97-AF65-F5344CB8AC3E}">
        <p14:creationId xmlns:p14="http://schemas.microsoft.com/office/powerpoint/2010/main" val="1037469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1" name="Picture 3" descr="C:\Users\Ayşe KARADAĞ GÜRSOY\Downloads\IMG-20170518-WA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8568952" cy="626469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07505" y="6381328"/>
            <a:ext cx="8640960" cy="369332"/>
          </a:xfrm>
          <a:prstGeom prst="rect">
            <a:avLst/>
          </a:prstGeom>
          <a:noFill/>
        </p:spPr>
        <p:txBody>
          <a:bodyPr wrap="square" rtlCol="0">
            <a:spAutoFit/>
          </a:bodyPr>
          <a:lstStyle/>
          <a:p>
            <a:pPr algn="ctr"/>
            <a:r>
              <a:rPr lang="tr-TR" dirty="0" smtClean="0"/>
              <a:t>Sınır Kapısı Ziyaretimiz</a:t>
            </a:r>
            <a:endParaRPr lang="tr-TR" dirty="0"/>
          </a:p>
        </p:txBody>
      </p:sp>
    </p:spTree>
    <p:extLst>
      <p:ext uri="{BB962C8B-B14F-4D97-AF65-F5344CB8AC3E}">
        <p14:creationId xmlns:p14="http://schemas.microsoft.com/office/powerpoint/2010/main" val="331408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yşe KARADAĞ GÜRSOY\Downloads\IMG-20170426-WA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3960440" cy="324036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yşe KARADAĞ GÜRSOY\Downloads\IMG-20170426-WA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2656"/>
            <a:ext cx="3830174" cy="32403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yşe KARADAĞ GÜRSOY\Downloads\IMG-20170426-WA0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764" y="3717032"/>
            <a:ext cx="4212468" cy="252027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411760" y="6372036"/>
            <a:ext cx="4536504" cy="369332"/>
          </a:xfrm>
          <a:prstGeom prst="rect">
            <a:avLst/>
          </a:prstGeom>
          <a:noFill/>
        </p:spPr>
        <p:txBody>
          <a:bodyPr wrap="square" rtlCol="0">
            <a:spAutoFit/>
          </a:bodyPr>
          <a:lstStyle/>
          <a:p>
            <a:pPr algn="ctr"/>
            <a:r>
              <a:rPr lang="tr-TR" dirty="0" smtClean="0"/>
              <a:t>Anket Çalışmalarımız</a:t>
            </a:r>
            <a:endParaRPr lang="tr-TR" dirty="0"/>
          </a:p>
        </p:txBody>
      </p:sp>
    </p:spTree>
    <p:extLst>
      <p:ext uri="{BB962C8B-B14F-4D97-AF65-F5344CB8AC3E}">
        <p14:creationId xmlns:p14="http://schemas.microsoft.com/office/powerpoint/2010/main" val="284259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yşe KARADAĞ GÜRSOY\Downloads\IMG-20170518-WA0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16632"/>
            <a:ext cx="8496943" cy="626469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347864" y="6381327"/>
            <a:ext cx="2016224" cy="369332"/>
          </a:xfrm>
          <a:prstGeom prst="rect">
            <a:avLst/>
          </a:prstGeom>
          <a:noFill/>
        </p:spPr>
        <p:txBody>
          <a:bodyPr wrap="square" rtlCol="0">
            <a:spAutoFit/>
          </a:bodyPr>
          <a:lstStyle/>
          <a:p>
            <a:pPr algn="ctr"/>
            <a:r>
              <a:rPr lang="tr-TR" dirty="0" smtClean="0"/>
              <a:t>Köy Gezisi</a:t>
            </a:r>
            <a:endParaRPr lang="tr-TR" dirty="0"/>
          </a:p>
        </p:txBody>
      </p:sp>
    </p:spTree>
    <p:extLst>
      <p:ext uri="{BB962C8B-B14F-4D97-AF65-F5344CB8AC3E}">
        <p14:creationId xmlns:p14="http://schemas.microsoft.com/office/powerpoint/2010/main" val="2458930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yşe KARADAĞ GÜRSOY\Downloads\IMG-20170518-WA0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496944"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743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yşe KARADAĞ GÜRSOY\Downloads\IMG-20170518-WA00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2952328" cy="28803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yşe KARADAĞ GÜRSOY\Downloads\IMG-20170518-WA0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56992"/>
            <a:ext cx="309634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yşe KARADAĞ GÜRSOY\Downloads\IMG-20170518-WA0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836712"/>
            <a:ext cx="4680519"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927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yşe KARADAĞ GÜRSOY\Downloads\2L7A35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94" t="26017" r="7836" b="20823"/>
          <a:stretch/>
        </p:blipFill>
        <p:spPr bwMode="auto">
          <a:xfrm>
            <a:off x="310927" y="44624"/>
            <a:ext cx="8280920" cy="4824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yşe KARADAĞ GÜRSOY\Downloads\2L7A35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599" t="4323" r="654" b="-4323"/>
          <a:stretch/>
        </p:blipFill>
        <p:spPr bwMode="auto">
          <a:xfrm>
            <a:off x="5903640" y="3894175"/>
            <a:ext cx="3240360" cy="310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502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634082"/>
          </a:xfrm>
        </p:spPr>
        <p:txBody>
          <a:bodyPr anchor="ctr">
            <a:normAutofit fontScale="90000"/>
          </a:bodyPr>
          <a:lstStyle/>
          <a:p>
            <a:pPr algn="l"/>
            <a:r>
              <a:rPr lang="tr-TR" sz="4000" b="1" dirty="0" smtClean="0">
                <a:solidFill>
                  <a:schemeClr val="tx1"/>
                </a:solidFill>
                <a:latin typeface="Cambria" pitchFamily="18" charset="0"/>
              </a:rPr>
              <a:t>GENEL BİLGİ</a:t>
            </a:r>
            <a:endParaRPr lang="tr-TR" sz="4000" b="1" dirty="0">
              <a:solidFill>
                <a:schemeClr val="tx1"/>
              </a:solidFill>
              <a:latin typeface="Cambria" pitchFamily="18" charset="0"/>
            </a:endParaRPr>
          </a:p>
        </p:txBody>
      </p:sp>
      <p:sp>
        <p:nvSpPr>
          <p:cNvPr id="3" name="İçerik Yer Tutucusu 2"/>
          <p:cNvSpPr>
            <a:spLocks noGrp="1"/>
          </p:cNvSpPr>
          <p:nvPr>
            <p:ph sz="quarter" idx="1"/>
          </p:nvPr>
        </p:nvSpPr>
        <p:spPr>
          <a:xfrm>
            <a:off x="323528" y="1052736"/>
            <a:ext cx="8352928" cy="4873752"/>
          </a:xfrm>
        </p:spPr>
        <p:txBody>
          <a:bodyPr>
            <a:normAutofit fontScale="92500"/>
          </a:bodyPr>
          <a:lstStyle/>
          <a:p>
            <a:pPr marL="0" indent="0" algn="just">
              <a:buNone/>
            </a:pPr>
            <a:r>
              <a:rPr lang="tr-TR" b="1" dirty="0">
                <a:latin typeface="Cambria" pitchFamily="18" charset="0"/>
              </a:rPr>
              <a:t>Tarım Ekonomisi, </a:t>
            </a:r>
            <a:r>
              <a:rPr lang="tr-TR" dirty="0">
                <a:latin typeface="Cambria" pitchFamily="18" charset="0"/>
              </a:rPr>
              <a:t>ekonomi biliminin temel ilkelerini kullanarak tarımsal problemlere çözüm arayan </a:t>
            </a:r>
            <a:r>
              <a:rPr lang="tr-TR" dirty="0" smtClean="0">
                <a:latin typeface="Cambria" pitchFamily="18" charset="0"/>
              </a:rPr>
              <a:t>uygulamalı bir </a:t>
            </a:r>
            <a:r>
              <a:rPr lang="tr-TR" dirty="0">
                <a:latin typeface="Cambria" pitchFamily="18" charset="0"/>
              </a:rPr>
              <a:t>bilim dalıdır. </a:t>
            </a:r>
            <a:endParaRPr lang="tr-TR" dirty="0" smtClean="0">
              <a:latin typeface="Cambria" pitchFamily="18" charset="0"/>
            </a:endParaRPr>
          </a:p>
          <a:p>
            <a:pPr marL="0" indent="0" algn="just">
              <a:buNone/>
            </a:pPr>
            <a:r>
              <a:rPr lang="tr-TR" b="1" dirty="0" smtClean="0">
                <a:latin typeface="Cambria" pitchFamily="18" charset="0"/>
              </a:rPr>
              <a:t>Tarım </a:t>
            </a:r>
            <a:r>
              <a:rPr lang="tr-TR" b="1" dirty="0">
                <a:latin typeface="Cambria" pitchFamily="18" charset="0"/>
              </a:rPr>
              <a:t>Ekonomisti; </a:t>
            </a:r>
            <a:r>
              <a:rPr lang="tr-TR" dirty="0">
                <a:latin typeface="Cambria" pitchFamily="18" charset="0"/>
              </a:rPr>
              <a:t>hem tarımın tarla bitkileri, bahçe bitkileri, hayvancılık ve tarım ürünlerini değerlendirme gibi teknik konularını hem de ekonominin planlama, yönetim, finansman, muhasebe, işletmecilik, pazarlama tarım politikası, tarım hukuku, girişimcilik ekonomisi, kırsal sosyoloji, kırsal kalkınma, kırsal sanayi, tarımsal yayım gibi konularını bilmek durumundadır. </a:t>
            </a:r>
            <a:endParaRPr lang="tr-TR" dirty="0" smtClean="0">
              <a:latin typeface="Cambria" pitchFamily="18" charset="0"/>
            </a:endParaRPr>
          </a:p>
          <a:p>
            <a:pPr marL="0" indent="0" algn="just">
              <a:buNone/>
            </a:pPr>
            <a:r>
              <a:rPr lang="tr-TR" dirty="0" smtClean="0">
                <a:latin typeface="Cambria" pitchFamily="18" charset="0"/>
              </a:rPr>
              <a:t>Bunun </a:t>
            </a:r>
            <a:r>
              <a:rPr lang="tr-TR" dirty="0">
                <a:latin typeface="Cambria" pitchFamily="18" charset="0"/>
              </a:rPr>
              <a:t>yanında Tarım Ekonomistleri, tarım sektörünü geliştirmek, çiftçilerin yaşam düzeyini iyileştirmek ve tüketicileri aşırı fiyat artışından korumak, tarımsal ürünler dışsatımını artırmak amacıyla devletin uyguladığı plan ve programlar ile ilgilenmek durumundadır.</a:t>
            </a:r>
          </a:p>
        </p:txBody>
      </p:sp>
    </p:spTree>
    <p:extLst>
      <p:ext uri="{BB962C8B-B14F-4D97-AF65-F5344CB8AC3E}">
        <p14:creationId xmlns:p14="http://schemas.microsoft.com/office/powerpoint/2010/main" val="1576972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71400"/>
            <a:ext cx="7467600" cy="1143000"/>
          </a:xfrm>
        </p:spPr>
        <p:txBody>
          <a:bodyPr>
            <a:normAutofit/>
          </a:bodyPr>
          <a:lstStyle/>
          <a:p>
            <a:pPr algn="l"/>
            <a:r>
              <a:rPr lang="tr-TR" sz="4000" b="1" dirty="0" smtClean="0">
                <a:solidFill>
                  <a:schemeClr val="tx1"/>
                </a:solidFill>
                <a:latin typeface="Cambria" pitchFamily="18" charset="0"/>
              </a:rPr>
              <a:t>2016 YILI FAALİYETLERİMİZ</a:t>
            </a:r>
            <a:endParaRPr lang="tr-TR" sz="4000" b="1" dirty="0">
              <a:solidFill>
                <a:schemeClr val="tx1"/>
              </a:solidFill>
              <a:latin typeface="Cambria"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3397789942"/>
              </p:ext>
            </p:extLst>
          </p:nvPr>
        </p:nvGraphicFramePr>
        <p:xfrm>
          <a:off x="323529" y="980728"/>
          <a:ext cx="7776864" cy="5646765"/>
        </p:xfrm>
        <a:graphic>
          <a:graphicData uri="http://schemas.openxmlformats.org/drawingml/2006/table">
            <a:tbl>
              <a:tblPr>
                <a:tableStyleId>{9D7B26C5-4107-4FEC-AEDC-1716B250A1EF}</a:tableStyleId>
              </a:tblPr>
              <a:tblGrid>
                <a:gridCol w="7776864"/>
              </a:tblGrid>
              <a:tr h="181560">
                <a:tc>
                  <a:txBody>
                    <a:bodyPr/>
                    <a:lstStyle/>
                    <a:p>
                      <a:pPr algn="ctr">
                        <a:spcAft>
                          <a:spcPts val="0"/>
                        </a:spcAft>
                      </a:pPr>
                      <a:r>
                        <a:rPr lang="tr-TR" sz="1300" b="1" dirty="0" smtClean="0">
                          <a:effectLst/>
                          <a:latin typeface="Cambria" pitchFamily="18" charset="0"/>
                        </a:rPr>
                        <a:t>MAKALELER</a:t>
                      </a:r>
                    </a:p>
                    <a:p>
                      <a:pPr algn="ctr">
                        <a:spcAft>
                          <a:spcPts val="0"/>
                        </a:spcAft>
                      </a:pPr>
                      <a:endParaRPr lang="tr-TR" sz="1300" b="1" dirty="0">
                        <a:effectLst/>
                        <a:latin typeface="Cambria" pitchFamily="18" charset="0"/>
                        <a:ea typeface="Times New Roman"/>
                      </a:endParaRPr>
                    </a:p>
                  </a:txBody>
                  <a:tcPr marL="7014" marR="7014" marT="7014" marB="7014"/>
                </a:tc>
              </a:tr>
              <a:tr h="181560">
                <a:tc>
                  <a:txBody>
                    <a:bodyPr/>
                    <a:lstStyle/>
                    <a:p>
                      <a:pPr marL="0" lvl="0" indent="0" algn="ctr" rtl="0" eaLnBrk="1" latinLnBrk="0" hangingPunct="1">
                        <a:spcAft>
                          <a:spcPts val="0"/>
                        </a:spcAft>
                        <a:buFont typeface="+mj-lt"/>
                        <a:buNone/>
                        <a:tabLst>
                          <a:tab pos="457200" algn="l"/>
                        </a:tabLst>
                      </a:pPr>
                      <a:r>
                        <a:rPr kumimoji="0" lang="tr-TR" sz="1300" b="1" kern="1200" dirty="0">
                          <a:solidFill>
                            <a:schemeClr val="tx1"/>
                          </a:solidFill>
                          <a:effectLst/>
                          <a:latin typeface="Cambria" pitchFamily="18" charset="0"/>
                          <a:ea typeface="+mn-ea"/>
                          <a:cs typeface="+mn-cs"/>
                        </a:rPr>
                        <a:t>SSCI, SCI-</a:t>
                      </a:r>
                      <a:r>
                        <a:rPr kumimoji="0" lang="tr-TR" sz="1300" b="1" kern="1200" dirty="0" err="1">
                          <a:solidFill>
                            <a:schemeClr val="tx1"/>
                          </a:solidFill>
                          <a:effectLst/>
                          <a:latin typeface="Cambria" pitchFamily="18" charset="0"/>
                          <a:ea typeface="+mn-ea"/>
                          <a:cs typeface="+mn-cs"/>
                        </a:rPr>
                        <a:t>Expanded</a:t>
                      </a:r>
                      <a:r>
                        <a:rPr kumimoji="0" lang="tr-TR" sz="1300" b="1" kern="1200" dirty="0">
                          <a:solidFill>
                            <a:schemeClr val="tx1"/>
                          </a:solidFill>
                          <a:effectLst/>
                          <a:latin typeface="Cambria" pitchFamily="18" charset="0"/>
                          <a:ea typeface="+mn-ea"/>
                          <a:cs typeface="+mn-cs"/>
                        </a:rPr>
                        <a:t> ve AHCI Kapsamındaki Dergilerde </a:t>
                      </a:r>
                      <a:r>
                        <a:rPr kumimoji="0" lang="tr-TR" sz="1300" b="1" kern="1200" dirty="0" smtClean="0">
                          <a:solidFill>
                            <a:schemeClr val="tx1"/>
                          </a:solidFill>
                          <a:effectLst/>
                          <a:latin typeface="Cambria" pitchFamily="18" charset="0"/>
                          <a:ea typeface="+mn-ea"/>
                          <a:cs typeface="+mn-cs"/>
                        </a:rPr>
                        <a:t>Yayınlanan</a:t>
                      </a:r>
                      <a:endParaRPr kumimoji="0" lang="tr-TR" sz="1300" b="1" kern="1200" dirty="0">
                        <a:solidFill>
                          <a:schemeClr val="tx1"/>
                        </a:solidFill>
                        <a:effectLst/>
                        <a:latin typeface="Cambria" pitchFamily="18" charset="0"/>
                        <a:ea typeface="+mn-ea"/>
                        <a:cs typeface="+mn-cs"/>
                      </a:endParaRPr>
                    </a:p>
                  </a:txBody>
                  <a:tcPr marL="7014" marR="7014" marT="7014" marB="7014"/>
                </a:tc>
              </a:tr>
              <a:tr h="1443554">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tr-TR" sz="1300" kern="1200" dirty="0" err="1" smtClean="0">
                          <a:solidFill>
                            <a:schemeClr val="tx1"/>
                          </a:solidFill>
                          <a:effectLst/>
                          <a:latin typeface="Cambria" pitchFamily="18" charset="0"/>
                          <a:ea typeface="+mn-ea"/>
                          <a:cs typeface="+mn-cs"/>
                        </a:rPr>
                        <a:t>Eyduran</a:t>
                      </a:r>
                      <a:r>
                        <a:rPr kumimoji="0" lang="tr-TR" sz="1300" kern="1200" dirty="0" smtClean="0">
                          <a:solidFill>
                            <a:schemeClr val="tx1"/>
                          </a:solidFill>
                          <a:effectLst/>
                          <a:latin typeface="Cambria" pitchFamily="18" charset="0"/>
                          <a:ea typeface="+mn-ea"/>
                          <a:cs typeface="+mn-cs"/>
                        </a:rPr>
                        <a:t>, S.P., Keskin, İ., </a:t>
                      </a:r>
                      <a:r>
                        <a:rPr kumimoji="0" lang="tr-TR" sz="1300" b="1" kern="1200" dirty="0" smtClean="0">
                          <a:solidFill>
                            <a:schemeClr val="tx1"/>
                          </a:solidFill>
                          <a:effectLst/>
                          <a:latin typeface="Cambria" pitchFamily="18" charset="0"/>
                          <a:ea typeface="+mn-ea"/>
                          <a:cs typeface="+mn-cs"/>
                        </a:rPr>
                        <a:t>Ertürk Y. E.</a:t>
                      </a:r>
                      <a:r>
                        <a:rPr kumimoji="0" lang="tr-TR" sz="1300" kern="1200" dirty="0" smtClean="0">
                          <a:solidFill>
                            <a:schemeClr val="tx1"/>
                          </a:solidFill>
                          <a:effectLst/>
                          <a:latin typeface="Cambria" pitchFamily="18" charset="0"/>
                          <a:ea typeface="+mn-ea"/>
                          <a:cs typeface="+mn-cs"/>
                        </a:rPr>
                        <a:t>, Dağ, B., </a:t>
                      </a:r>
                      <a:r>
                        <a:rPr kumimoji="0" lang="tr-TR" sz="1300" kern="1200" dirty="0" err="1" smtClean="0">
                          <a:solidFill>
                            <a:schemeClr val="tx1"/>
                          </a:solidFill>
                          <a:effectLst/>
                          <a:latin typeface="Cambria" pitchFamily="18" charset="0"/>
                          <a:ea typeface="+mn-ea"/>
                          <a:cs typeface="+mn-cs"/>
                        </a:rPr>
                        <a:t>Tatlıyer</a:t>
                      </a:r>
                      <a:r>
                        <a:rPr kumimoji="0" lang="tr-TR" sz="1300" kern="1200" dirty="0" smtClean="0">
                          <a:solidFill>
                            <a:schemeClr val="tx1"/>
                          </a:solidFill>
                          <a:effectLst/>
                          <a:latin typeface="Cambria" pitchFamily="18" charset="0"/>
                          <a:ea typeface="+mn-ea"/>
                          <a:cs typeface="+mn-cs"/>
                        </a:rPr>
                        <a:t>, A., </a:t>
                      </a:r>
                      <a:r>
                        <a:rPr kumimoji="0" lang="tr-TR" sz="1300" kern="1200" dirty="0" err="1" smtClean="0">
                          <a:solidFill>
                            <a:schemeClr val="tx1"/>
                          </a:solidFill>
                          <a:effectLst/>
                          <a:latin typeface="Cambria" pitchFamily="18" charset="0"/>
                          <a:ea typeface="+mn-ea"/>
                          <a:cs typeface="+mn-cs"/>
                        </a:rPr>
                        <a:t>Tirink</a:t>
                      </a:r>
                      <a:r>
                        <a:rPr kumimoji="0" lang="tr-TR" sz="1300" kern="1200" dirty="0" smtClean="0">
                          <a:solidFill>
                            <a:schemeClr val="tx1"/>
                          </a:solidFill>
                          <a:effectLst/>
                          <a:latin typeface="Cambria" pitchFamily="18" charset="0"/>
                          <a:ea typeface="+mn-ea"/>
                          <a:cs typeface="+mn-cs"/>
                        </a:rPr>
                        <a:t>, C., </a:t>
                      </a:r>
                      <a:r>
                        <a:rPr kumimoji="0" lang="tr-TR" sz="1300" kern="1200" dirty="0" err="1" smtClean="0">
                          <a:solidFill>
                            <a:schemeClr val="tx1"/>
                          </a:solidFill>
                          <a:effectLst/>
                          <a:latin typeface="Cambria" pitchFamily="18" charset="0"/>
                          <a:ea typeface="+mn-ea"/>
                          <a:cs typeface="+mn-cs"/>
                        </a:rPr>
                        <a:t>Aksahan</a:t>
                      </a:r>
                      <a:r>
                        <a:rPr kumimoji="0" lang="tr-TR" sz="1300" kern="1200" dirty="0" smtClean="0">
                          <a:solidFill>
                            <a:schemeClr val="tx1"/>
                          </a:solidFill>
                          <a:effectLst/>
                          <a:latin typeface="Cambria" pitchFamily="18" charset="0"/>
                          <a:ea typeface="+mn-ea"/>
                          <a:cs typeface="+mn-cs"/>
                        </a:rPr>
                        <a:t>, R. </a:t>
                      </a:r>
                      <a:r>
                        <a:rPr kumimoji="0" lang="tr-TR" sz="1300" kern="1200" dirty="0" err="1" smtClean="0">
                          <a:solidFill>
                            <a:schemeClr val="tx1"/>
                          </a:solidFill>
                          <a:effectLst/>
                          <a:latin typeface="Cambria" pitchFamily="18" charset="0"/>
                          <a:ea typeface="+mn-ea"/>
                          <a:cs typeface="+mn-cs"/>
                        </a:rPr>
                        <a:t>and</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Tariq</a:t>
                      </a:r>
                      <a:r>
                        <a:rPr kumimoji="0" lang="tr-TR" sz="1300" kern="1200" dirty="0" smtClean="0">
                          <a:solidFill>
                            <a:schemeClr val="tx1"/>
                          </a:solidFill>
                          <a:effectLst/>
                          <a:latin typeface="Cambria" pitchFamily="18" charset="0"/>
                          <a:ea typeface="+mn-ea"/>
                          <a:cs typeface="+mn-cs"/>
                        </a:rPr>
                        <a:t>, M.M. 2016. </a:t>
                      </a:r>
                      <a:r>
                        <a:rPr kumimoji="0" lang="en-US" sz="1300" kern="1200" dirty="0" smtClean="0">
                          <a:solidFill>
                            <a:schemeClr val="tx1"/>
                          </a:solidFill>
                          <a:effectLst/>
                          <a:latin typeface="Cambria" pitchFamily="18" charset="0"/>
                          <a:ea typeface="+mn-ea"/>
                          <a:cs typeface="+mn-cs"/>
                        </a:rPr>
                        <a:t>Prediction of Fleece Weight from Wool Characteristics of Sheep Using Regression Tree Method (</a:t>
                      </a:r>
                      <a:r>
                        <a:rPr kumimoji="0" lang="en-US" sz="1300" kern="1200" dirty="0" err="1" smtClean="0">
                          <a:solidFill>
                            <a:schemeClr val="tx1"/>
                          </a:solidFill>
                          <a:effectLst/>
                          <a:latin typeface="Cambria" pitchFamily="18" charset="0"/>
                          <a:ea typeface="+mn-ea"/>
                          <a:cs typeface="+mn-cs"/>
                        </a:rPr>
                        <a:t>Chaid</a:t>
                      </a:r>
                      <a:r>
                        <a:rPr kumimoji="0" lang="en-US" sz="1300" kern="1200" dirty="0" smtClean="0">
                          <a:solidFill>
                            <a:schemeClr val="tx1"/>
                          </a:solidFill>
                          <a:effectLst/>
                          <a:latin typeface="Cambria" pitchFamily="18" charset="0"/>
                          <a:ea typeface="+mn-ea"/>
                          <a:cs typeface="+mn-cs"/>
                        </a:rPr>
                        <a:t> Algorithm). Pakistan J. Zool., vol. 48 (4), pp. 957-960.</a:t>
                      </a:r>
                      <a:endParaRPr kumimoji="0" lang="tr-TR" sz="1300" kern="1200" dirty="0" smtClean="0">
                        <a:solidFill>
                          <a:schemeClr val="tx1"/>
                        </a:solidFill>
                        <a:effectLst/>
                        <a:latin typeface="Cambria" pitchFamily="18" charset="0"/>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tr-TR" sz="1300" kern="1200" dirty="0" smtClean="0">
                          <a:solidFill>
                            <a:schemeClr val="tx1"/>
                          </a:solidFill>
                          <a:effectLst/>
                          <a:latin typeface="Cambria" pitchFamily="18" charset="0"/>
                          <a:ea typeface="+mn-ea"/>
                          <a:cs typeface="+mn-cs"/>
                        </a:rPr>
                        <a:t>Sakar, E., Ünver, H., Keskin, S., </a:t>
                      </a:r>
                      <a:r>
                        <a:rPr kumimoji="0" lang="tr-TR" sz="1300" b="1" kern="1200" dirty="0" smtClean="0">
                          <a:solidFill>
                            <a:schemeClr val="tx1"/>
                          </a:solidFill>
                          <a:effectLst/>
                          <a:latin typeface="Cambria" pitchFamily="18" charset="0"/>
                          <a:ea typeface="+mn-ea"/>
                          <a:cs typeface="+mn-cs"/>
                        </a:rPr>
                        <a:t>Sakar, Z. M. </a:t>
                      </a:r>
                      <a:r>
                        <a:rPr kumimoji="0" lang="tr-TR" sz="1300" kern="1200" dirty="0" smtClean="0">
                          <a:solidFill>
                            <a:schemeClr val="tx1"/>
                          </a:solidFill>
                          <a:effectLst/>
                          <a:latin typeface="Cambria" pitchFamily="18" charset="0"/>
                          <a:ea typeface="+mn-ea"/>
                          <a:cs typeface="+mn-cs"/>
                        </a:rPr>
                        <a:t>2016. </a:t>
                      </a:r>
                      <a:r>
                        <a:rPr kumimoji="0" lang="tr-TR" sz="1300" kern="1200" dirty="0" err="1" smtClean="0">
                          <a:solidFill>
                            <a:schemeClr val="tx1"/>
                          </a:solidFill>
                          <a:effectLst/>
                          <a:latin typeface="Cambria" pitchFamily="18" charset="0"/>
                          <a:ea typeface="+mn-ea"/>
                          <a:cs typeface="+mn-cs"/>
                        </a:rPr>
                        <a:t>The</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Investigation</a:t>
                      </a:r>
                      <a:r>
                        <a:rPr kumimoji="0" lang="tr-TR" sz="1300" kern="1200" dirty="0" smtClean="0">
                          <a:solidFill>
                            <a:schemeClr val="tx1"/>
                          </a:solidFill>
                          <a:effectLst/>
                          <a:latin typeface="Cambria" pitchFamily="18" charset="0"/>
                          <a:ea typeface="+mn-ea"/>
                          <a:cs typeface="+mn-cs"/>
                        </a:rPr>
                        <a:t> of </a:t>
                      </a:r>
                      <a:r>
                        <a:rPr kumimoji="0" lang="tr-TR" sz="1300" kern="1200" dirty="0" err="1" smtClean="0">
                          <a:solidFill>
                            <a:schemeClr val="tx1"/>
                          </a:solidFill>
                          <a:effectLst/>
                          <a:latin typeface="Cambria" pitchFamily="18" charset="0"/>
                          <a:ea typeface="+mn-ea"/>
                          <a:cs typeface="+mn-cs"/>
                        </a:rPr>
                        <a:t>Relationships</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Between</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Some</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Fruit</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and</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Kernel</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Traits</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with</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Canonical</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Correlation</a:t>
                      </a:r>
                      <a:r>
                        <a:rPr kumimoji="0" lang="tr-TR" sz="1300" kern="1200" dirty="0" smtClean="0">
                          <a:solidFill>
                            <a:schemeClr val="tx1"/>
                          </a:solidFill>
                          <a:effectLst/>
                          <a:latin typeface="Cambria" pitchFamily="18" charset="0"/>
                          <a:ea typeface="+mn-ea"/>
                          <a:cs typeface="+mn-cs"/>
                        </a:rPr>
                        <a:t> Analysis in Ankara </a:t>
                      </a:r>
                      <a:r>
                        <a:rPr kumimoji="0" lang="tr-TR" sz="1300" kern="1200" dirty="0" err="1" smtClean="0">
                          <a:solidFill>
                            <a:schemeClr val="tx1"/>
                          </a:solidFill>
                          <a:effectLst/>
                          <a:latin typeface="Cambria" pitchFamily="18" charset="0"/>
                          <a:ea typeface="+mn-ea"/>
                          <a:cs typeface="+mn-cs"/>
                        </a:rPr>
                        <a:t>Region</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Walnuts</a:t>
                      </a:r>
                      <a:r>
                        <a:rPr kumimoji="0" lang="tr-TR" sz="1300" kern="1200" dirty="0" smtClean="0">
                          <a:solidFill>
                            <a:schemeClr val="tx1"/>
                          </a:solidFill>
                          <a:effectLst/>
                          <a:latin typeface="Cambria" pitchFamily="18" charset="0"/>
                          <a:ea typeface="+mn-ea"/>
                          <a:cs typeface="+mn-cs"/>
                        </a:rPr>
                        <a:t> . </a:t>
                      </a:r>
                      <a:r>
                        <a:rPr kumimoji="0" lang="en-GB" sz="1300" kern="1200" dirty="0" err="1" smtClean="0">
                          <a:solidFill>
                            <a:schemeClr val="tx1"/>
                          </a:solidFill>
                          <a:effectLst/>
                          <a:latin typeface="Cambria" pitchFamily="18" charset="0"/>
                          <a:ea typeface="+mn-ea"/>
                          <a:cs typeface="+mn-cs"/>
                        </a:rPr>
                        <a:t>Erwerbs-Obstbau</a:t>
                      </a:r>
                      <a:r>
                        <a:rPr kumimoji="0" lang="en-GB" sz="1300" kern="1200" dirty="0" smtClean="0">
                          <a:solidFill>
                            <a:schemeClr val="tx1"/>
                          </a:solidFill>
                          <a:effectLst/>
                          <a:latin typeface="Cambria" pitchFamily="18" charset="0"/>
                          <a:ea typeface="+mn-ea"/>
                          <a:cs typeface="+mn-cs"/>
                        </a:rPr>
                        <a:t> (2016) 58: 19. doi:10.1007/s10341-015-0250-x.</a:t>
                      </a:r>
                      <a:endParaRPr kumimoji="0" lang="tr-TR" sz="1300" kern="1200" dirty="0" smtClean="0">
                        <a:solidFill>
                          <a:schemeClr val="tx1"/>
                        </a:solidFill>
                        <a:effectLst/>
                        <a:latin typeface="Cambria" pitchFamily="18" charset="0"/>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tr-TR" sz="1300" kern="1200" dirty="0" smtClean="0">
                          <a:solidFill>
                            <a:schemeClr val="tx1"/>
                          </a:solidFill>
                          <a:effectLst/>
                          <a:latin typeface="Cambria" pitchFamily="18" charset="0"/>
                          <a:ea typeface="+mn-ea"/>
                          <a:cs typeface="+mn-cs"/>
                        </a:rPr>
                        <a:t>Sakar, E., Ünver, H., Bakır, M., Ulaş, M., </a:t>
                      </a:r>
                      <a:r>
                        <a:rPr kumimoji="0" lang="tr-TR" sz="1300" b="1" kern="1200" dirty="0" smtClean="0">
                          <a:solidFill>
                            <a:schemeClr val="tx1"/>
                          </a:solidFill>
                          <a:effectLst/>
                          <a:latin typeface="Cambria" pitchFamily="18" charset="0"/>
                          <a:ea typeface="+mn-ea"/>
                          <a:cs typeface="+mn-cs"/>
                        </a:rPr>
                        <a:t>Sakar, Z. M</a:t>
                      </a:r>
                      <a:r>
                        <a:rPr kumimoji="0" lang="tr-TR" sz="1300" kern="1200" dirty="0" smtClean="0">
                          <a:solidFill>
                            <a:schemeClr val="tx1"/>
                          </a:solidFill>
                          <a:effectLst/>
                          <a:latin typeface="Cambria" pitchFamily="18" charset="0"/>
                          <a:ea typeface="+mn-ea"/>
                          <a:cs typeface="+mn-cs"/>
                        </a:rPr>
                        <a:t>. 2016. </a:t>
                      </a:r>
                      <a:r>
                        <a:rPr kumimoji="0" lang="tr-TR" sz="1300" kern="1200" dirty="0" err="1" smtClean="0">
                          <a:solidFill>
                            <a:schemeClr val="tx1"/>
                          </a:solidFill>
                          <a:effectLst/>
                          <a:latin typeface="Cambria" pitchFamily="18" charset="0"/>
                          <a:ea typeface="+mn-ea"/>
                          <a:cs typeface="+mn-cs"/>
                        </a:rPr>
                        <a:t>Genetic</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Relationships</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Among</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Olive</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Olea</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europaea</a:t>
                      </a:r>
                      <a:r>
                        <a:rPr kumimoji="0" lang="tr-TR" sz="1300" kern="1200" dirty="0" smtClean="0">
                          <a:solidFill>
                            <a:schemeClr val="tx1"/>
                          </a:solidFill>
                          <a:effectLst/>
                          <a:latin typeface="Cambria" pitchFamily="18" charset="0"/>
                          <a:ea typeface="+mn-ea"/>
                          <a:cs typeface="+mn-cs"/>
                        </a:rPr>
                        <a:t> L.) </a:t>
                      </a:r>
                      <a:r>
                        <a:rPr kumimoji="0" lang="tr-TR" sz="1300" kern="1200" dirty="0" err="1" smtClean="0">
                          <a:solidFill>
                            <a:schemeClr val="tx1"/>
                          </a:solidFill>
                          <a:effectLst/>
                          <a:latin typeface="Cambria" pitchFamily="18" charset="0"/>
                          <a:ea typeface="+mn-ea"/>
                          <a:cs typeface="+mn-cs"/>
                        </a:rPr>
                        <a:t>Cultivars</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Native</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to</a:t>
                      </a:r>
                      <a:r>
                        <a:rPr kumimoji="0" lang="tr-TR" sz="1300" kern="1200" dirty="0" smtClean="0">
                          <a:solidFill>
                            <a:schemeClr val="tx1"/>
                          </a:solidFill>
                          <a:effectLst/>
                          <a:latin typeface="Cambria" pitchFamily="18" charset="0"/>
                          <a:ea typeface="+mn-ea"/>
                          <a:cs typeface="+mn-cs"/>
                        </a:rPr>
                        <a:t> </a:t>
                      </a:r>
                      <a:r>
                        <a:rPr kumimoji="0" lang="tr-TR" sz="1300" kern="1200" dirty="0" err="1" smtClean="0">
                          <a:solidFill>
                            <a:schemeClr val="tx1"/>
                          </a:solidFill>
                          <a:effectLst/>
                          <a:latin typeface="Cambria" pitchFamily="18" charset="0"/>
                          <a:ea typeface="+mn-ea"/>
                          <a:cs typeface="+mn-cs"/>
                        </a:rPr>
                        <a:t>Turkey</a:t>
                      </a:r>
                      <a:r>
                        <a:rPr kumimoji="0" lang="tr-TR" sz="1300" kern="1200" dirty="0" smtClean="0">
                          <a:solidFill>
                            <a:schemeClr val="tx1"/>
                          </a:solidFill>
                          <a:effectLst/>
                          <a:latin typeface="Cambria" pitchFamily="18" charset="0"/>
                          <a:ea typeface="+mn-ea"/>
                          <a:cs typeface="+mn-cs"/>
                        </a:rPr>
                        <a:t>. </a:t>
                      </a:r>
                      <a:r>
                        <a:rPr kumimoji="0" lang="en-GB" sz="1300" kern="1200" dirty="0" err="1" smtClean="0">
                          <a:solidFill>
                            <a:schemeClr val="tx1"/>
                          </a:solidFill>
                          <a:effectLst/>
                          <a:latin typeface="Cambria" pitchFamily="18" charset="0"/>
                          <a:ea typeface="+mn-ea"/>
                          <a:cs typeface="+mn-cs"/>
                        </a:rPr>
                        <a:t>Biochem</a:t>
                      </a:r>
                      <a:r>
                        <a:rPr kumimoji="0" lang="en-GB" sz="1300" kern="1200" dirty="0" smtClean="0">
                          <a:solidFill>
                            <a:schemeClr val="tx1"/>
                          </a:solidFill>
                          <a:effectLst/>
                          <a:latin typeface="Cambria" pitchFamily="18" charset="0"/>
                          <a:ea typeface="+mn-ea"/>
                          <a:cs typeface="+mn-cs"/>
                        </a:rPr>
                        <a:t> Genet (2016) 54: 348. doi:10.1007/s10528-016-9723-3.</a:t>
                      </a:r>
                      <a:endParaRPr kumimoji="0" lang="tr-TR" sz="1300" kern="1200" dirty="0" smtClean="0">
                        <a:solidFill>
                          <a:schemeClr val="tx1"/>
                        </a:solidFill>
                        <a:effectLst/>
                        <a:latin typeface="Cambria" pitchFamily="18" charset="0"/>
                        <a:ea typeface="+mn-ea"/>
                        <a:cs typeface="+mn-cs"/>
                      </a:endParaRPr>
                    </a:p>
                    <a:p>
                      <a:pPr marL="0" lvl="0" indent="0" algn="just">
                        <a:spcAft>
                          <a:spcPts val="0"/>
                        </a:spcAft>
                        <a:buFont typeface="+mj-lt"/>
                        <a:buNone/>
                        <a:tabLst>
                          <a:tab pos="457200" algn="l"/>
                        </a:tabLst>
                      </a:pPr>
                      <a:endParaRPr lang="tr-TR" sz="1300" dirty="0" smtClean="0">
                        <a:effectLst/>
                        <a:latin typeface="Cambria" pitchFamily="18" charset="0"/>
                      </a:endParaRPr>
                    </a:p>
                  </a:txBody>
                  <a:tcPr marL="7014" marR="7014" marT="7014" marB="7014"/>
                </a:tc>
              </a:tr>
              <a:tr h="172764">
                <a:tc>
                  <a:txBody>
                    <a:bodyPr/>
                    <a:lstStyle/>
                    <a:p>
                      <a:pPr marL="0" lvl="0" indent="0" algn="ctr" rtl="0" eaLnBrk="1" latinLnBrk="0" hangingPunct="1">
                        <a:spcAft>
                          <a:spcPts val="0"/>
                        </a:spcAft>
                        <a:buFont typeface="+mj-lt"/>
                        <a:buNone/>
                        <a:tabLst>
                          <a:tab pos="457200" algn="l"/>
                        </a:tabLst>
                      </a:pPr>
                      <a:r>
                        <a:rPr kumimoji="0" lang="tr-TR" sz="1300" b="1" kern="1200" dirty="0" smtClean="0">
                          <a:effectLst/>
                          <a:latin typeface="Cambria" pitchFamily="18" charset="0"/>
                        </a:rPr>
                        <a:t>SSCI , SCI-</a:t>
                      </a:r>
                      <a:r>
                        <a:rPr kumimoji="0" lang="tr-TR" sz="1300" b="1" kern="1200" dirty="0" err="1" smtClean="0">
                          <a:effectLst/>
                          <a:latin typeface="Cambria" pitchFamily="18" charset="0"/>
                        </a:rPr>
                        <a:t>Expanded</a:t>
                      </a:r>
                      <a:r>
                        <a:rPr kumimoji="0" lang="tr-TR" sz="1300" b="1" kern="1200" dirty="0" smtClean="0">
                          <a:effectLst/>
                          <a:latin typeface="Cambria" pitchFamily="18" charset="0"/>
                        </a:rPr>
                        <a:t> ve AHCI Kapsamı Dışındaki Yurtdışı Hakemli Dergilerde Yayınlanan</a:t>
                      </a:r>
                      <a:endParaRPr kumimoji="0" lang="tr-TR" sz="1300" b="1" kern="1200" dirty="0">
                        <a:solidFill>
                          <a:schemeClr val="dk1"/>
                        </a:solidFill>
                        <a:effectLst/>
                        <a:latin typeface="Cambria" pitchFamily="18" charset="0"/>
                        <a:ea typeface="+mn-ea"/>
                        <a:cs typeface="+mn-cs"/>
                      </a:endParaRPr>
                    </a:p>
                  </a:txBody>
                  <a:tcPr marL="7014" marR="7014" marT="7014" marB="7014"/>
                </a:tc>
              </a:tr>
              <a:tr h="3015093">
                <a:tc>
                  <a:txBody>
                    <a:bodyPr/>
                    <a:lstStyle/>
                    <a:p>
                      <a:pPr marL="228600" lvl="0" indent="-228600" algn="just" rtl="0" eaLnBrk="1" latinLnBrk="0" hangingPunct="1">
                        <a:spcAft>
                          <a:spcPts val="0"/>
                        </a:spcAft>
                        <a:buFont typeface="+mj-lt"/>
                        <a:buAutoNum type="arabicPeriod"/>
                        <a:tabLst>
                          <a:tab pos="457200" algn="l"/>
                        </a:tabLst>
                      </a:pPr>
                      <a:r>
                        <a:rPr kumimoji="0" lang="tr-TR" sz="1300" kern="1200" dirty="0" err="1" smtClean="0">
                          <a:effectLst/>
                          <a:latin typeface="Cambria" pitchFamily="18" charset="0"/>
                        </a:rPr>
                        <a:t>Karadaş</a:t>
                      </a:r>
                      <a:r>
                        <a:rPr kumimoji="0" lang="tr-TR" sz="1300" kern="1200" dirty="0" smtClean="0">
                          <a:effectLst/>
                          <a:latin typeface="Cambria" pitchFamily="18" charset="0"/>
                        </a:rPr>
                        <a:t>, K., </a:t>
                      </a:r>
                      <a:r>
                        <a:rPr kumimoji="0" lang="tr-TR" sz="1300" b="1" kern="1200" dirty="0" smtClean="0">
                          <a:effectLst/>
                          <a:latin typeface="Cambria" pitchFamily="18" charset="0"/>
                        </a:rPr>
                        <a:t>Ertürk, Y. E. </a:t>
                      </a:r>
                      <a:r>
                        <a:rPr kumimoji="0" lang="tr-TR" sz="1300" kern="1200" dirty="0" smtClean="0">
                          <a:effectLst/>
                          <a:latin typeface="Cambria" pitchFamily="18" charset="0"/>
                        </a:rPr>
                        <a:t>ve Demir, O. 2016. </a:t>
                      </a:r>
                      <a:r>
                        <a:rPr kumimoji="0" lang="tr-TR" sz="1300" kern="1200" dirty="0" err="1" smtClean="0">
                          <a:effectLst/>
                          <a:latin typeface="Cambria" pitchFamily="18" charset="0"/>
                        </a:rPr>
                        <a:t>Farmers</a:t>
                      </a:r>
                      <a:r>
                        <a:rPr kumimoji="0" lang="tr-TR" sz="1300" kern="1200" dirty="0" smtClean="0">
                          <a:effectLst/>
                          <a:latin typeface="Cambria" pitchFamily="18" charset="0"/>
                        </a:rPr>
                        <a:t>’ </a:t>
                      </a:r>
                      <a:r>
                        <a:rPr kumimoji="0" lang="tr-TR" sz="1300" kern="1200" dirty="0" err="1" smtClean="0">
                          <a:effectLst/>
                          <a:latin typeface="Cambria" pitchFamily="18" charset="0"/>
                        </a:rPr>
                        <a:t>Attitudes</a:t>
                      </a:r>
                      <a:r>
                        <a:rPr kumimoji="0" lang="tr-TR" sz="1300" kern="1200" dirty="0" smtClean="0">
                          <a:effectLst/>
                          <a:latin typeface="Cambria" pitchFamily="18" charset="0"/>
                        </a:rPr>
                        <a:t> </a:t>
                      </a:r>
                      <a:r>
                        <a:rPr kumimoji="0" lang="tr-TR" sz="1300" kern="1200" dirty="0" err="1" smtClean="0">
                          <a:effectLst/>
                          <a:latin typeface="Cambria" pitchFamily="18" charset="0"/>
                        </a:rPr>
                        <a:t>Toward</a:t>
                      </a:r>
                      <a:r>
                        <a:rPr kumimoji="0" lang="tr-TR" sz="1300" kern="1200" dirty="0" smtClean="0">
                          <a:effectLst/>
                          <a:latin typeface="Cambria" pitchFamily="18" charset="0"/>
                        </a:rPr>
                        <a:t> </a:t>
                      </a:r>
                      <a:r>
                        <a:rPr kumimoji="0" lang="tr-TR" sz="1300" kern="1200" dirty="0" err="1" smtClean="0">
                          <a:effectLst/>
                          <a:latin typeface="Cambria" pitchFamily="18" charset="0"/>
                        </a:rPr>
                        <a:t>Agricultural</a:t>
                      </a:r>
                      <a:r>
                        <a:rPr kumimoji="0" lang="tr-TR" sz="1300" kern="1200" dirty="0" smtClean="0">
                          <a:effectLst/>
                          <a:latin typeface="Cambria" pitchFamily="18" charset="0"/>
                        </a:rPr>
                        <a:t> </a:t>
                      </a:r>
                      <a:r>
                        <a:rPr kumimoji="0" lang="tr-TR" sz="1300" kern="1200" dirty="0" err="1" smtClean="0">
                          <a:effectLst/>
                          <a:latin typeface="Cambria" pitchFamily="18" charset="0"/>
                        </a:rPr>
                        <a:t>Cooperatives</a:t>
                      </a:r>
                      <a:r>
                        <a:rPr kumimoji="0" lang="tr-TR" sz="1300" kern="1200" dirty="0" smtClean="0">
                          <a:effectLst/>
                          <a:latin typeface="Cambria" pitchFamily="18" charset="0"/>
                        </a:rPr>
                        <a:t>: </a:t>
                      </a:r>
                      <a:r>
                        <a:rPr kumimoji="0" lang="tr-TR" sz="1300" kern="1200" dirty="0" err="1" smtClean="0">
                          <a:effectLst/>
                          <a:latin typeface="Cambria" pitchFamily="18" charset="0"/>
                        </a:rPr>
                        <a:t>The</a:t>
                      </a:r>
                      <a:r>
                        <a:rPr kumimoji="0" lang="tr-TR" sz="1300" kern="1200" dirty="0" smtClean="0">
                          <a:effectLst/>
                          <a:latin typeface="Cambria" pitchFamily="18" charset="0"/>
                        </a:rPr>
                        <a:t> Case of </a:t>
                      </a:r>
                      <a:r>
                        <a:rPr kumimoji="0" lang="tr-TR" sz="1300" kern="1200" dirty="0" err="1" smtClean="0">
                          <a:effectLst/>
                          <a:latin typeface="Cambria" pitchFamily="18" charset="0"/>
                        </a:rPr>
                        <a:t>Igdir</a:t>
                      </a:r>
                      <a:r>
                        <a:rPr kumimoji="0" lang="tr-TR" sz="1300" kern="1200" dirty="0" smtClean="0">
                          <a:effectLst/>
                          <a:latin typeface="Cambria" pitchFamily="18" charset="0"/>
                        </a:rPr>
                        <a:t> </a:t>
                      </a:r>
                      <a:r>
                        <a:rPr kumimoji="0" lang="tr-TR" sz="1300" kern="1200" dirty="0" err="1" smtClean="0">
                          <a:effectLst/>
                          <a:latin typeface="Cambria" pitchFamily="18" charset="0"/>
                        </a:rPr>
                        <a:t>Province</a:t>
                      </a:r>
                      <a:r>
                        <a:rPr kumimoji="0" lang="tr-TR" sz="1300" kern="1200" dirty="0" smtClean="0">
                          <a:effectLst/>
                          <a:latin typeface="Cambria" pitchFamily="18" charset="0"/>
                        </a:rPr>
                        <a:t> of </a:t>
                      </a:r>
                      <a:r>
                        <a:rPr kumimoji="0" lang="tr-TR" sz="1300" kern="1200" dirty="0" err="1" smtClean="0">
                          <a:effectLst/>
                          <a:latin typeface="Cambria" pitchFamily="18" charset="0"/>
                        </a:rPr>
                        <a:t>Turkey</a:t>
                      </a:r>
                      <a:r>
                        <a:rPr kumimoji="0" lang="tr-TR" sz="1300" kern="1200" dirty="0" smtClean="0">
                          <a:effectLst/>
                          <a:latin typeface="Cambria" pitchFamily="18" charset="0"/>
                        </a:rPr>
                        <a:t>. Can J </a:t>
                      </a:r>
                      <a:r>
                        <a:rPr kumimoji="0" lang="tr-TR" sz="1300" kern="1200" dirty="0" err="1" smtClean="0">
                          <a:effectLst/>
                          <a:latin typeface="Cambria" pitchFamily="18" charset="0"/>
                        </a:rPr>
                        <a:t>App</a:t>
                      </a:r>
                      <a:r>
                        <a:rPr kumimoji="0" lang="tr-TR" sz="1300" kern="1200" dirty="0" smtClean="0">
                          <a:effectLst/>
                          <a:latin typeface="Cambria" pitchFamily="18" charset="0"/>
                        </a:rPr>
                        <a:t> </a:t>
                      </a:r>
                      <a:r>
                        <a:rPr kumimoji="0" lang="tr-TR" sz="1300" kern="1200" dirty="0" err="1" smtClean="0">
                          <a:effectLst/>
                          <a:latin typeface="Cambria" pitchFamily="18" charset="0"/>
                        </a:rPr>
                        <a:t>Sci</a:t>
                      </a:r>
                      <a:r>
                        <a:rPr kumimoji="0" lang="tr-TR" sz="1300" kern="1200" dirty="0" smtClean="0">
                          <a:effectLst/>
                          <a:latin typeface="Cambria" pitchFamily="18" charset="0"/>
                        </a:rPr>
                        <a:t> 6:3. 1-7.</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tr-TR" sz="1300" kern="1200" dirty="0" smtClean="0">
                          <a:effectLst/>
                          <a:latin typeface="Cambria" pitchFamily="18" charset="0"/>
                        </a:rPr>
                        <a:t>Yılmaz, O.,  </a:t>
                      </a:r>
                      <a:r>
                        <a:rPr kumimoji="0" lang="tr-TR" sz="1300" b="1" kern="1200" dirty="0" smtClean="0">
                          <a:effectLst/>
                          <a:latin typeface="Cambria" pitchFamily="18" charset="0"/>
                        </a:rPr>
                        <a:t>Ertürk, Y. E., </a:t>
                      </a:r>
                      <a:r>
                        <a:rPr kumimoji="0" lang="tr-TR" sz="1300" kern="1200" dirty="0" smtClean="0">
                          <a:effectLst/>
                          <a:latin typeface="Cambria" pitchFamily="18" charset="0"/>
                        </a:rPr>
                        <a:t>Coşkun, F., </a:t>
                      </a:r>
                      <a:r>
                        <a:rPr kumimoji="0" lang="tr-TR" sz="1300" kern="1200" dirty="0" err="1" smtClean="0">
                          <a:effectLst/>
                          <a:latin typeface="Cambria" pitchFamily="18" charset="0"/>
                        </a:rPr>
                        <a:t>and</a:t>
                      </a:r>
                      <a:r>
                        <a:rPr kumimoji="0" lang="tr-TR" sz="1300" kern="1200" dirty="0" smtClean="0">
                          <a:effectLst/>
                          <a:latin typeface="Cambria" pitchFamily="18" charset="0"/>
                        </a:rPr>
                        <a:t> Ertuğrul, M. 2016. </a:t>
                      </a:r>
                      <a:r>
                        <a:rPr kumimoji="0" lang="tr-TR" sz="1300" kern="1200" dirty="0" err="1" smtClean="0">
                          <a:effectLst/>
                          <a:latin typeface="Cambria" pitchFamily="18" charset="0"/>
                        </a:rPr>
                        <a:t>Sericulture</a:t>
                      </a:r>
                      <a:r>
                        <a:rPr kumimoji="0" lang="tr-TR" sz="1300" kern="1200" dirty="0" smtClean="0">
                          <a:effectLst/>
                          <a:latin typeface="Cambria" pitchFamily="18" charset="0"/>
                        </a:rPr>
                        <a:t> in </a:t>
                      </a:r>
                      <a:r>
                        <a:rPr kumimoji="0" lang="tr-TR" sz="1300" kern="1200" dirty="0" err="1" smtClean="0">
                          <a:effectLst/>
                          <a:latin typeface="Cambria" pitchFamily="18" charset="0"/>
                        </a:rPr>
                        <a:t>Provinces</a:t>
                      </a:r>
                      <a:r>
                        <a:rPr kumimoji="0" lang="tr-TR" sz="1300" kern="1200" dirty="0" smtClean="0">
                          <a:effectLst/>
                          <a:latin typeface="Cambria" pitchFamily="18" charset="0"/>
                        </a:rPr>
                        <a:t> of Bursa, Amasya </a:t>
                      </a:r>
                      <a:r>
                        <a:rPr kumimoji="0" lang="tr-TR" sz="1300" kern="1200" dirty="0" err="1" smtClean="0">
                          <a:effectLst/>
                          <a:latin typeface="Cambria" pitchFamily="18" charset="0"/>
                        </a:rPr>
                        <a:t>and</a:t>
                      </a:r>
                      <a:r>
                        <a:rPr kumimoji="0" lang="tr-TR" sz="1300" kern="1200" dirty="0" smtClean="0">
                          <a:effectLst/>
                          <a:latin typeface="Cambria" pitchFamily="18" charset="0"/>
                        </a:rPr>
                        <a:t> </a:t>
                      </a:r>
                      <a:r>
                        <a:rPr kumimoji="0" lang="tr-TR" sz="1300" kern="1200" dirty="0" err="1" smtClean="0">
                          <a:effectLst/>
                          <a:latin typeface="Cambria" pitchFamily="18" charset="0"/>
                        </a:rPr>
                        <a:t>Mugla</a:t>
                      </a:r>
                      <a:r>
                        <a:rPr kumimoji="0" lang="tr-TR" sz="1300" kern="1200" dirty="0" smtClean="0">
                          <a:effectLst/>
                          <a:latin typeface="Cambria" pitchFamily="18" charset="0"/>
                        </a:rPr>
                        <a:t> (</a:t>
                      </a:r>
                      <a:r>
                        <a:rPr kumimoji="0" lang="tr-TR" sz="1300" kern="1200" dirty="0" err="1" smtClean="0">
                          <a:effectLst/>
                          <a:latin typeface="Cambria" pitchFamily="18" charset="0"/>
                        </a:rPr>
                        <a:t>Turkey</a:t>
                      </a:r>
                      <a:r>
                        <a:rPr kumimoji="0" lang="tr-TR" sz="1300" kern="1200" dirty="0" smtClean="0">
                          <a:effectLst/>
                          <a:latin typeface="Cambria" pitchFamily="18" charset="0"/>
                        </a:rPr>
                        <a:t>). </a:t>
                      </a:r>
                      <a:r>
                        <a:rPr kumimoji="0" lang="tr-TR" sz="1300" kern="1200" dirty="0" err="1" smtClean="0">
                          <a:effectLst/>
                          <a:latin typeface="Cambria" pitchFamily="18" charset="0"/>
                        </a:rPr>
                        <a:t>Agriculture</a:t>
                      </a:r>
                      <a:r>
                        <a:rPr kumimoji="0" lang="tr-TR" sz="1300" kern="1200" dirty="0" smtClean="0">
                          <a:effectLst/>
                          <a:latin typeface="Cambria" pitchFamily="18" charset="0"/>
                        </a:rPr>
                        <a:t> &amp; </a:t>
                      </a:r>
                      <a:r>
                        <a:rPr kumimoji="0" lang="tr-TR" sz="1300" kern="1200" dirty="0" err="1" smtClean="0">
                          <a:effectLst/>
                          <a:latin typeface="Cambria" pitchFamily="18" charset="0"/>
                        </a:rPr>
                        <a:t>Forestry</a:t>
                      </a:r>
                      <a:r>
                        <a:rPr kumimoji="0" lang="tr-TR" sz="1300" kern="1200" dirty="0" smtClean="0">
                          <a:effectLst/>
                          <a:latin typeface="Cambria" pitchFamily="18" charset="0"/>
                        </a:rPr>
                        <a:t>, </a:t>
                      </a:r>
                      <a:r>
                        <a:rPr kumimoji="0" lang="tr-TR" sz="1300" kern="1200" dirty="0" err="1" smtClean="0">
                          <a:effectLst/>
                          <a:latin typeface="Cambria" pitchFamily="18" charset="0"/>
                        </a:rPr>
                        <a:t>Vol</a:t>
                      </a:r>
                      <a:r>
                        <a:rPr kumimoji="0" lang="tr-TR" sz="1300" kern="1200" dirty="0" smtClean="0">
                          <a:effectLst/>
                          <a:latin typeface="Cambria" pitchFamily="18" charset="0"/>
                        </a:rPr>
                        <a:t>. 62 </a:t>
                      </a:r>
                      <a:r>
                        <a:rPr kumimoji="0" lang="tr-TR" sz="1300" kern="1200" dirty="0" err="1" smtClean="0">
                          <a:effectLst/>
                          <a:latin typeface="Cambria" pitchFamily="18" charset="0"/>
                        </a:rPr>
                        <a:t>Issue</a:t>
                      </a:r>
                      <a:r>
                        <a:rPr kumimoji="0" lang="tr-TR" sz="1300" kern="1200" dirty="0" smtClean="0">
                          <a:effectLst/>
                          <a:latin typeface="Cambria" pitchFamily="18" charset="0"/>
                        </a:rPr>
                        <a:t> 1: 241-247, 2016, Podgorica.</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tr-TR" sz="1300" kern="1200" dirty="0" smtClean="0">
                          <a:effectLst/>
                          <a:latin typeface="Cambria" pitchFamily="18" charset="0"/>
                        </a:rPr>
                        <a:t>Gülsoy, E., </a:t>
                      </a:r>
                      <a:r>
                        <a:rPr kumimoji="0" lang="tr-TR" sz="1300" b="1" kern="1200" dirty="0" smtClean="0">
                          <a:effectLst/>
                          <a:latin typeface="Cambria" pitchFamily="18" charset="0"/>
                        </a:rPr>
                        <a:t>Ertürk, Y. E. </a:t>
                      </a:r>
                      <a:r>
                        <a:rPr kumimoji="0" lang="tr-TR" sz="1300" kern="1200" dirty="0" smtClean="0">
                          <a:effectLst/>
                          <a:latin typeface="Cambria" pitchFamily="18" charset="0"/>
                        </a:rPr>
                        <a:t>ve Şimşek, M. 2016. Türkiye Lokal Badem (Prunus </a:t>
                      </a:r>
                      <a:r>
                        <a:rPr kumimoji="0" lang="tr-TR" sz="1300" kern="1200" dirty="0" err="1" smtClean="0">
                          <a:effectLst/>
                          <a:latin typeface="Cambria" pitchFamily="18" charset="0"/>
                        </a:rPr>
                        <a:t>amygdalus</a:t>
                      </a:r>
                      <a:r>
                        <a:rPr kumimoji="0" lang="tr-TR" sz="1300" kern="1200" dirty="0" smtClean="0">
                          <a:effectLst/>
                          <a:latin typeface="Cambria" pitchFamily="18" charset="0"/>
                        </a:rPr>
                        <a:t> L.) Seleksiyon Çalışmaları. Yüzüncü Yıl Üniversitesi, Tarım Bilimleri Dergisi, 26(1): 126-134.</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tr-TR" sz="1300" kern="1200" dirty="0" smtClean="0">
                          <a:effectLst/>
                          <a:latin typeface="Cambria" pitchFamily="18" charset="0"/>
                        </a:rPr>
                        <a:t>Demir, O., Birinci, A., Demir, O., </a:t>
                      </a:r>
                      <a:r>
                        <a:rPr kumimoji="0" lang="tr-TR" sz="1300" b="1" kern="1200" dirty="0" err="1" smtClean="0">
                          <a:effectLst/>
                          <a:latin typeface="Cambria" pitchFamily="18" charset="0"/>
                        </a:rPr>
                        <a:t>Karadaş</a:t>
                      </a:r>
                      <a:r>
                        <a:rPr kumimoji="0" lang="tr-TR" sz="1300" b="1" kern="1200" dirty="0" smtClean="0">
                          <a:effectLst/>
                          <a:latin typeface="Cambria" pitchFamily="18" charset="0"/>
                        </a:rPr>
                        <a:t>, K</a:t>
                      </a:r>
                      <a:r>
                        <a:rPr kumimoji="0" lang="tr-TR" sz="1300" kern="1200" dirty="0" smtClean="0">
                          <a:effectLst/>
                          <a:latin typeface="Cambria" pitchFamily="18" charset="0"/>
                        </a:rPr>
                        <a:t>. 2016. Evaluation of </a:t>
                      </a:r>
                      <a:r>
                        <a:rPr kumimoji="0" lang="tr-TR" sz="1300" kern="1200" dirty="0" err="1" smtClean="0">
                          <a:effectLst/>
                          <a:latin typeface="Cambria" pitchFamily="18" charset="0"/>
                        </a:rPr>
                        <a:t>the</a:t>
                      </a:r>
                      <a:r>
                        <a:rPr kumimoji="0" lang="tr-TR" sz="1300" kern="1200" dirty="0" smtClean="0">
                          <a:effectLst/>
                          <a:latin typeface="Cambria" pitchFamily="18" charset="0"/>
                        </a:rPr>
                        <a:t> </a:t>
                      </a:r>
                      <a:r>
                        <a:rPr kumimoji="0" lang="tr-TR" sz="1300" kern="1200" dirty="0" err="1" smtClean="0">
                          <a:effectLst/>
                          <a:latin typeface="Cambria" pitchFamily="18" charset="0"/>
                        </a:rPr>
                        <a:t>Possible</a:t>
                      </a:r>
                      <a:r>
                        <a:rPr kumimoji="0" lang="tr-TR" sz="1300" kern="1200" dirty="0" smtClean="0">
                          <a:effectLst/>
                          <a:latin typeface="Cambria" pitchFamily="18" charset="0"/>
                        </a:rPr>
                        <a:t> </a:t>
                      </a:r>
                      <a:r>
                        <a:rPr kumimoji="0" lang="tr-TR" sz="1300" kern="1200" dirty="0" err="1" smtClean="0">
                          <a:effectLst/>
                          <a:latin typeface="Cambria" pitchFamily="18" charset="0"/>
                        </a:rPr>
                        <a:t>Socio</a:t>
                      </a:r>
                      <a:r>
                        <a:rPr kumimoji="0" lang="tr-TR" sz="1300" kern="1200" dirty="0" smtClean="0">
                          <a:effectLst/>
                          <a:latin typeface="Cambria" pitchFamily="18" charset="0"/>
                        </a:rPr>
                        <a:t> – </a:t>
                      </a:r>
                      <a:r>
                        <a:rPr kumimoji="0" lang="tr-TR" sz="1300" kern="1200" dirty="0" err="1" smtClean="0">
                          <a:effectLst/>
                          <a:latin typeface="Cambria" pitchFamily="18" charset="0"/>
                        </a:rPr>
                        <a:t>Economic</a:t>
                      </a:r>
                      <a:r>
                        <a:rPr kumimoji="0" lang="tr-TR" sz="1300" kern="1200" dirty="0" smtClean="0">
                          <a:effectLst/>
                          <a:latin typeface="Cambria" pitchFamily="18" charset="0"/>
                        </a:rPr>
                        <a:t> </a:t>
                      </a:r>
                      <a:r>
                        <a:rPr kumimoji="0" lang="tr-TR" sz="1300" kern="1200" dirty="0" err="1" smtClean="0">
                          <a:effectLst/>
                          <a:latin typeface="Cambria" pitchFamily="18" charset="0"/>
                        </a:rPr>
                        <a:t>Effects</a:t>
                      </a:r>
                      <a:r>
                        <a:rPr kumimoji="0" lang="tr-TR" sz="1300" kern="1200" dirty="0" smtClean="0">
                          <a:effectLst/>
                          <a:latin typeface="Cambria" pitchFamily="18" charset="0"/>
                        </a:rPr>
                        <a:t> of Dam </a:t>
                      </a:r>
                      <a:r>
                        <a:rPr kumimoji="0" lang="tr-TR" sz="1300" kern="1200" dirty="0" err="1" smtClean="0">
                          <a:effectLst/>
                          <a:latin typeface="Cambria" pitchFamily="18" charset="0"/>
                        </a:rPr>
                        <a:t>Projects</a:t>
                      </a:r>
                      <a:r>
                        <a:rPr kumimoji="0" lang="tr-TR" sz="1300" kern="1200" dirty="0" smtClean="0">
                          <a:effectLst/>
                          <a:latin typeface="Cambria" pitchFamily="18" charset="0"/>
                        </a:rPr>
                        <a:t> on People </a:t>
                      </a:r>
                      <a:r>
                        <a:rPr kumimoji="0" lang="tr-TR" sz="1300" kern="1200" dirty="0" err="1" smtClean="0">
                          <a:effectLst/>
                          <a:latin typeface="Cambria" pitchFamily="18" charset="0"/>
                        </a:rPr>
                        <a:t>Living</a:t>
                      </a:r>
                      <a:r>
                        <a:rPr kumimoji="0" lang="tr-TR" sz="1300" kern="1200" dirty="0" smtClean="0">
                          <a:effectLst/>
                          <a:latin typeface="Cambria" pitchFamily="18" charset="0"/>
                        </a:rPr>
                        <a:t> on </a:t>
                      </a:r>
                      <a:r>
                        <a:rPr kumimoji="0" lang="tr-TR" sz="1300" kern="1200" dirty="0" err="1" smtClean="0">
                          <a:effectLst/>
                          <a:latin typeface="Cambria" pitchFamily="18" charset="0"/>
                        </a:rPr>
                        <a:t>Agricultural</a:t>
                      </a:r>
                      <a:r>
                        <a:rPr kumimoji="0" lang="tr-TR" sz="1300" kern="1200" dirty="0" smtClean="0">
                          <a:effectLst/>
                          <a:latin typeface="Cambria" pitchFamily="18" charset="0"/>
                        </a:rPr>
                        <a:t> </a:t>
                      </a:r>
                      <a:r>
                        <a:rPr kumimoji="0" lang="tr-TR" sz="1300" kern="1200" dirty="0" err="1" smtClean="0">
                          <a:effectLst/>
                          <a:latin typeface="Cambria" pitchFamily="18" charset="0"/>
                        </a:rPr>
                        <a:t>Activities</a:t>
                      </a:r>
                      <a:r>
                        <a:rPr kumimoji="0" lang="tr-TR" sz="1300" kern="1200" dirty="0" smtClean="0">
                          <a:effectLst/>
                          <a:latin typeface="Cambria" pitchFamily="18" charset="0"/>
                        </a:rPr>
                        <a:t>: </a:t>
                      </a:r>
                      <a:r>
                        <a:rPr kumimoji="0" lang="tr-TR" sz="1300" kern="1200" dirty="0" err="1" smtClean="0">
                          <a:effectLst/>
                          <a:latin typeface="Cambria" pitchFamily="18" charset="0"/>
                        </a:rPr>
                        <a:t>The</a:t>
                      </a:r>
                      <a:r>
                        <a:rPr kumimoji="0" lang="tr-TR" sz="1300" kern="1200" dirty="0" smtClean="0">
                          <a:effectLst/>
                          <a:latin typeface="Cambria" pitchFamily="18" charset="0"/>
                        </a:rPr>
                        <a:t> Case of Laleli Dam in </a:t>
                      </a:r>
                      <a:r>
                        <a:rPr kumimoji="0" lang="tr-TR" sz="1300" kern="1200" dirty="0" err="1" smtClean="0">
                          <a:effectLst/>
                          <a:latin typeface="Cambria" pitchFamily="18" charset="0"/>
                        </a:rPr>
                        <a:t>Turkey</a:t>
                      </a:r>
                      <a:r>
                        <a:rPr kumimoji="0" lang="tr-TR" sz="1300" kern="1200" dirty="0" smtClean="0">
                          <a:effectLst/>
                          <a:latin typeface="Cambria" pitchFamily="18" charset="0"/>
                        </a:rPr>
                        <a:t>. </a:t>
                      </a:r>
                      <a:r>
                        <a:rPr kumimoji="0" lang="tr-TR" sz="1300" kern="1200" dirty="0" err="1" smtClean="0">
                          <a:effectLst/>
                          <a:latin typeface="Cambria" pitchFamily="18" charset="0"/>
                        </a:rPr>
                        <a:t>Journal</a:t>
                      </a:r>
                      <a:r>
                        <a:rPr kumimoji="0" lang="tr-TR" sz="1300" kern="1200" dirty="0" smtClean="0">
                          <a:effectLst/>
                          <a:latin typeface="Cambria" pitchFamily="18" charset="0"/>
                        </a:rPr>
                        <a:t> of Environment </a:t>
                      </a:r>
                      <a:r>
                        <a:rPr kumimoji="0" lang="tr-TR" sz="1300" kern="1200" dirty="0" err="1" smtClean="0">
                          <a:effectLst/>
                          <a:latin typeface="Cambria" pitchFamily="18" charset="0"/>
                        </a:rPr>
                        <a:t>and</a:t>
                      </a:r>
                      <a:r>
                        <a:rPr kumimoji="0" lang="tr-TR" sz="1300" kern="1200" dirty="0" smtClean="0">
                          <a:effectLst/>
                          <a:latin typeface="Cambria" pitchFamily="18" charset="0"/>
                        </a:rPr>
                        <a:t> Earth </a:t>
                      </a:r>
                      <a:r>
                        <a:rPr kumimoji="0" lang="tr-TR" sz="1300" kern="1200" dirty="0" err="1" smtClean="0">
                          <a:effectLst/>
                          <a:latin typeface="Cambria" pitchFamily="18" charset="0"/>
                        </a:rPr>
                        <a:t>Science</a:t>
                      </a:r>
                      <a:r>
                        <a:rPr kumimoji="0" lang="tr-TR" sz="1300" kern="1200" dirty="0" smtClean="0">
                          <a:effectLst/>
                          <a:latin typeface="Cambria" pitchFamily="18" charset="0"/>
                        </a:rPr>
                        <a:t>. Vol.6, No.5, p.16-21. </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tr-TR" sz="1300" kern="1200" dirty="0" err="1" smtClean="0">
                          <a:effectLst/>
                          <a:latin typeface="Cambria" pitchFamily="18" charset="0"/>
                        </a:rPr>
                        <a:t>Kadirhanoğulları</a:t>
                      </a:r>
                      <a:r>
                        <a:rPr kumimoji="0" lang="tr-TR" sz="1300" kern="1200" dirty="0" smtClean="0">
                          <a:effectLst/>
                          <a:latin typeface="Cambria" pitchFamily="18" charset="0"/>
                        </a:rPr>
                        <a:t>, İ.H., </a:t>
                      </a:r>
                      <a:r>
                        <a:rPr kumimoji="0" lang="tr-TR" sz="1300" b="1" kern="1200" dirty="0" err="1" smtClean="0">
                          <a:effectLst/>
                          <a:latin typeface="Cambria" pitchFamily="18" charset="0"/>
                        </a:rPr>
                        <a:t>Karadaş</a:t>
                      </a:r>
                      <a:r>
                        <a:rPr kumimoji="0" lang="tr-TR" sz="1300" b="1" kern="1200" dirty="0" smtClean="0">
                          <a:effectLst/>
                          <a:latin typeface="Cambria" pitchFamily="18" charset="0"/>
                        </a:rPr>
                        <a:t>, K.</a:t>
                      </a:r>
                      <a:r>
                        <a:rPr kumimoji="0" lang="tr-TR" sz="1300" kern="1200" dirty="0" smtClean="0">
                          <a:effectLst/>
                          <a:latin typeface="Cambria" pitchFamily="18" charset="0"/>
                        </a:rPr>
                        <a:t>, Külekçi, M. 2016. Iğdır İlinde Bal Üretim Maliyetinin Belirlenmesi Üzerine Bir Çalışma. Iğdır Üniversitesi Fen Bilimleri Enstitüsü Dergisi. 6(4): 113-118.</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kumimoji="0" lang="tr-TR" sz="1300" b="1" kern="1200" dirty="0" err="1" smtClean="0">
                          <a:effectLst/>
                          <a:latin typeface="Cambria" pitchFamily="18" charset="0"/>
                        </a:rPr>
                        <a:t>Karadas</a:t>
                      </a:r>
                      <a:r>
                        <a:rPr kumimoji="0" lang="tr-TR" sz="1300" b="1" kern="1200" dirty="0" smtClean="0">
                          <a:effectLst/>
                          <a:latin typeface="Cambria" pitchFamily="18" charset="0"/>
                        </a:rPr>
                        <a:t>, </a:t>
                      </a:r>
                      <a:r>
                        <a:rPr kumimoji="0" lang="tr-TR" sz="1300" b="0" kern="1200" dirty="0" smtClean="0">
                          <a:effectLst/>
                          <a:latin typeface="Cambria" pitchFamily="18" charset="0"/>
                        </a:rPr>
                        <a:t>K., </a:t>
                      </a:r>
                      <a:r>
                        <a:rPr kumimoji="0" lang="tr-TR" sz="1300" kern="1200" dirty="0" smtClean="0">
                          <a:effectLst/>
                          <a:latin typeface="Cambria" pitchFamily="18" charset="0"/>
                        </a:rPr>
                        <a:t>Birinci, A., </a:t>
                      </a:r>
                      <a:r>
                        <a:rPr kumimoji="0" lang="tr-TR" sz="1300" kern="1200" dirty="0" err="1" smtClean="0">
                          <a:effectLst/>
                          <a:latin typeface="Cambria" pitchFamily="18" charset="0"/>
                        </a:rPr>
                        <a:t>Hopoglu</a:t>
                      </a:r>
                      <a:r>
                        <a:rPr kumimoji="0" lang="tr-TR" sz="1300" kern="1200" dirty="0" smtClean="0">
                          <a:effectLst/>
                          <a:latin typeface="Cambria" pitchFamily="18" charset="0"/>
                        </a:rPr>
                        <a:t>, S. 2016. </a:t>
                      </a:r>
                      <a:r>
                        <a:rPr kumimoji="0" lang="tr-TR" sz="1300" kern="1200" dirty="0" err="1" smtClean="0">
                          <a:effectLst/>
                          <a:latin typeface="Cambria" pitchFamily="18" charset="0"/>
                        </a:rPr>
                        <a:t>The</a:t>
                      </a:r>
                      <a:r>
                        <a:rPr kumimoji="0" lang="tr-TR" sz="1300" kern="1200" dirty="0" smtClean="0">
                          <a:effectLst/>
                          <a:latin typeface="Cambria" pitchFamily="18" charset="0"/>
                        </a:rPr>
                        <a:t> </a:t>
                      </a:r>
                      <a:r>
                        <a:rPr kumimoji="0" lang="tr-TR" sz="1300" kern="1200" dirty="0" err="1" smtClean="0">
                          <a:effectLst/>
                          <a:latin typeface="Cambria" pitchFamily="18" charset="0"/>
                        </a:rPr>
                        <a:t>Potentıal</a:t>
                      </a:r>
                      <a:r>
                        <a:rPr kumimoji="0" lang="tr-TR" sz="1300" kern="1200" dirty="0" smtClean="0">
                          <a:effectLst/>
                          <a:latin typeface="Cambria" pitchFamily="18" charset="0"/>
                        </a:rPr>
                        <a:t> </a:t>
                      </a:r>
                      <a:r>
                        <a:rPr kumimoji="0" lang="tr-TR" sz="1300" kern="1200" dirty="0" err="1" smtClean="0">
                          <a:effectLst/>
                          <a:latin typeface="Cambria" pitchFamily="18" charset="0"/>
                        </a:rPr>
                        <a:t>Reflectıons</a:t>
                      </a:r>
                      <a:r>
                        <a:rPr kumimoji="0" lang="tr-TR" sz="1300" kern="1200" dirty="0" smtClean="0">
                          <a:effectLst/>
                          <a:latin typeface="Cambria" pitchFamily="18" charset="0"/>
                        </a:rPr>
                        <a:t> Of </a:t>
                      </a:r>
                      <a:r>
                        <a:rPr kumimoji="0" lang="tr-TR" sz="1300" kern="1200" dirty="0" err="1" smtClean="0">
                          <a:effectLst/>
                          <a:latin typeface="Cambria" pitchFamily="18" charset="0"/>
                        </a:rPr>
                        <a:t>Natıonal</a:t>
                      </a:r>
                      <a:r>
                        <a:rPr kumimoji="0" lang="tr-TR" sz="1300" kern="1200" dirty="0" smtClean="0">
                          <a:effectLst/>
                          <a:latin typeface="Cambria" pitchFamily="18" charset="0"/>
                        </a:rPr>
                        <a:t> </a:t>
                      </a:r>
                      <a:r>
                        <a:rPr kumimoji="0" lang="tr-TR" sz="1300" kern="1200" dirty="0" err="1" smtClean="0">
                          <a:effectLst/>
                          <a:latin typeface="Cambria" pitchFamily="18" charset="0"/>
                        </a:rPr>
                        <a:t>Agrıcultural</a:t>
                      </a:r>
                      <a:r>
                        <a:rPr kumimoji="0" lang="tr-TR" sz="1300" kern="1200" dirty="0" smtClean="0">
                          <a:effectLst/>
                          <a:latin typeface="Cambria" pitchFamily="18" charset="0"/>
                        </a:rPr>
                        <a:t> </a:t>
                      </a:r>
                      <a:r>
                        <a:rPr kumimoji="0" lang="tr-TR" sz="1300" kern="1200" dirty="0" err="1" smtClean="0">
                          <a:effectLst/>
                          <a:latin typeface="Cambria" pitchFamily="18" charset="0"/>
                        </a:rPr>
                        <a:t>Research</a:t>
                      </a:r>
                      <a:r>
                        <a:rPr kumimoji="0" lang="tr-TR" sz="1300" kern="1200" dirty="0" smtClean="0">
                          <a:effectLst/>
                          <a:latin typeface="Cambria" pitchFamily="18" charset="0"/>
                        </a:rPr>
                        <a:t> On </a:t>
                      </a:r>
                      <a:r>
                        <a:rPr kumimoji="0" lang="tr-TR" sz="1300" kern="1200" dirty="0" err="1" smtClean="0">
                          <a:effectLst/>
                          <a:latin typeface="Cambria" pitchFamily="18" charset="0"/>
                        </a:rPr>
                        <a:t>The</a:t>
                      </a:r>
                      <a:r>
                        <a:rPr kumimoji="0" lang="tr-TR" sz="1300" kern="1200" dirty="0" smtClean="0">
                          <a:effectLst/>
                          <a:latin typeface="Cambria" pitchFamily="18" charset="0"/>
                        </a:rPr>
                        <a:t> </a:t>
                      </a:r>
                      <a:r>
                        <a:rPr kumimoji="0" lang="tr-TR" sz="1300" kern="1200" dirty="0" err="1" smtClean="0">
                          <a:effectLst/>
                          <a:latin typeface="Cambria" pitchFamily="18" charset="0"/>
                        </a:rPr>
                        <a:t>Solutıon</a:t>
                      </a:r>
                      <a:r>
                        <a:rPr kumimoji="0" lang="tr-TR" sz="1300" kern="1200" dirty="0" smtClean="0">
                          <a:effectLst/>
                          <a:latin typeface="Cambria" pitchFamily="18" charset="0"/>
                        </a:rPr>
                        <a:t> Of Global </a:t>
                      </a:r>
                      <a:r>
                        <a:rPr kumimoji="0" lang="tr-TR" sz="1300" kern="1200" dirty="0" err="1" smtClean="0">
                          <a:effectLst/>
                          <a:latin typeface="Cambria" pitchFamily="18" charset="0"/>
                        </a:rPr>
                        <a:t>Agrıcultural</a:t>
                      </a:r>
                      <a:r>
                        <a:rPr kumimoji="0" lang="tr-TR" sz="1300" kern="1200" dirty="0" smtClean="0">
                          <a:effectLst/>
                          <a:latin typeface="Cambria" pitchFamily="18" charset="0"/>
                        </a:rPr>
                        <a:t> </a:t>
                      </a:r>
                      <a:r>
                        <a:rPr kumimoji="0" lang="tr-TR" sz="1300" kern="1200" dirty="0" err="1" smtClean="0">
                          <a:effectLst/>
                          <a:latin typeface="Cambria" pitchFamily="18" charset="0"/>
                        </a:rPr>
                        <a:t>Issues</a:t>
                      </a:r>
                      <a:r>
                        <a:rPr kumimoji="0" lang="tr-TR" sz="1300" kern="1200" dirty="0" smtClean="0">
                          <a:effectLst/>
                          <a:latin typeface="Cambria" pitchFamily="18" charset="0"/>
                        </a:rPr>
                        <a:t>. Can J </a:t>
                      </a:r>
                      <a:r>
                        <a:rPr kumimoji="0" lang="tr-TR" sz="1300" kern="1200" dirty="0" err="1" smtClean="0">
                          <a:effectLst/>
                          <a:latin typeface="Cambria" pitchFamily="18" charset="0"/>
                        </a:rPr>
                        <a:t>App</a:t>
                      </a:r>
                      <a:r>
                        <a:rPr kumimoji="0" lang="tr-TR" sz="1300" kern="1200" dirty="0" smtClean="0">
                          <a:effectLst/>
                          <a:latin typeface="Cambria" pitchFamily="18" charset="0"/>
                        </a:rPr>
                        <a:t> </a:t>
                      </a:r>
                      <a:r>
                        <a:rPr kumimoji="0" lang="tr-TR" sz="1300" kern="1200" dirty="0" err="1" smtClean="0">
                          <a:effectLst/>
                          <a:latin typeface="Cambria" pitchFamily="18" charset="0"/>
                        </a:rPr>
                        <a:t>Sci</a:t>
                      </a:r>
                      <a:r>
                        <a:rPr kumimoji="0" lang="tr-TR" sz="1300" kern="1200" dirty="0" smtClean="0">
                          <a:effectLst/>
                          <a:latin typeface="Cambria" pitchFamily="18" charset="0"/>
                        </a:rPr>
                        <a:t> 6:4. 8-17. </a:t>
                      </a:r>
                      <a:endParaRPr kumimoji="0" lang="tr-TR" sz="1300" kern="1200" dirty="0" smtClean="0">
                        <a:solidFill>
                          <a:schemeClr val="dk1"/>
                        </a:solidFill>
                        <a:effectLst/>
                        <a:latin typeface="Cambria" pitchFamily="18" charset="0"/>
                        <a:ea typeface="+mn-ea"/>
                        <a:cs typeface="+mn-cs"/>
                      </a:endParaRPr>
                    </a:p>
                  </a:txBody>
                  <a:tcPr marL="7014" marR="7014" marT="7014" marB="7014"/>
                </a:tc>
              </a:tr>
            </a:tbl>
          </a:graphicData>
        </a:graphic>
      </p:graphicFrame>
    </p:spTree>
    <p:extLst>
      <p:ext uri="{BB962C8B-B14F-4D97-AF65-F5344CB8AC3E}">
        <p14:creationId xmlns:p14="http://schemas.microsoft.com/office/powerpoint/2010/main" val="2471300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32656"/>
            <a:ext cx="7920880" cy="707886"/>
          </a:xfrm>
          <a:prstGeom prst="rect">
            <a:avLst/>
          </a:prstGeom>
        </p:spPr>
        <p:txBody>
          <a:bodyPr wrap="square">
            <a:spAutoFit/>
          </a:bodyPr>
          <a:lstStyle/>
          <a:p>
            <a:r>
              <a:rPr lang="tr-TR" sz="4000" b="1" dirty="0">
                <a:latin typeface="Cambria" pitchFamily="18" charset="0"/>
              </a:rPr>
              <a:t>2016 YILI FAALİYETLERİMİZ</a:t>
            </a:r>
            <a:endParaRPr lang="tr-TR" sz="4000" dirty="0"/>
          </a:p>
        </p:txBody>
      </p:sp>
      <p:graphicFrame>
        <p:nvGraphicFramePr>
          <p:cNvPr id="4" name="Tablo 3"/>
          <p:cNvGraphicFramePr>
            <a:graphicFrameLocks noGrp="1"/>
          </p:cNvGraphicFramePr>
          <p:nvPr>
            <p:extLst>
              <p:ext uri="{D42A27DB-BD31-4B8C-83A1-F6EECF244321}">
                <p14:modId xmlns:p14="http://schemas.microsoft.com/office/powerpoint/2010/main" val="3113957021"/>
              </p:ext>
            </p:extLst>
          </p:nvPr>
        </p:nvGraphicFramePr>
        <p:xfrm>
          <a:off x="395536" y="1124744"/>
          <a:ext cx="7704856" cy="5322732"/>
        </p:xfrm>
        <a:graphic>
          <a:graphicData uri="http://schemas.openxmlformats.org/drawingml/2006/table">
            <a:tbl>
              <a:tblPr>
                <a:tableStyleId>{9D7B26C5-4107-4FEC-AEDC-1716B250A1EF}</a:tableStyleId>
              </a:tblPr>
              <a:tblGrid>
                <a:gridCol w="7704856"/>
              </a:tblGrid>
              <a:tr h="379136">
                <a:tc>
                  <a:txBody>
                    <a:bodyPr/>
                    <a:lstStyle/>
                    <a:p>
                      <a:pPr marL="226695" indent="-226695" algn="ctr">
                        <a:spcAft>
                          <a:spcPts val="0"/>
                        </a:spcAft>
                      </a:pPr>
                      <a:endParaRPr lang="tr-TR" sz="1300" dirty="0" smtClean="0">
                        <a:effectLst/>
                        <a:latin typeface="Cambria" pitchFamily="18" charset="0"/>
                      </a:endParaRPr>
                    </a:p>
                    <a:p>
                      <a:pPr marL="226695" indent="-226695" algn="ctr">
                        <a:spcAft>
                          <a:spcPts val="0"/>
                        </a:spcAft>
                      </a:pPr>
                      <a:r>
                        <a:rPr lang="tr-TR" sz="1300" b="1" dirty="0" smtClean="0">
                          <a:effectLst/>
                          <a:latin typeface="Cambria" pitchFamily="18" charset="0"/>
                        </a:rPr>
                        <a:t>SSCI </a:t>
                      </a:r>
                      <a:r>
                        <a:rPr lang="tr-TR" sz="1300" b="1" dirty="0">
                          <a:effectLst/>
                          <a:latin typeface="Cambria" pitchFamily="18" charset="0"/>
                        </a:rPr>
                        <a:t>, SCI-</a:t>
                      </a:r>
                      <a:r>
                        <a:rPr lang="tr-TR" sz="1300" b="1" dirty="0" err="1">
                          <a:effectLst/>
                          <a:latin typeface="Cambria" pitchFamily="18" charset="0"/>
                        </a:rPr>
                        <a:t>Expanded</a:t>
                      </a:r>
                      <a:r>
                        <a:rPr lang="tr-TR" sz="1300" b="1" dirty="0">
                          <a:effectLst/>
                          <a:latin typeface="Cambria" pitchFamily="18" charset="0"/>
                        </a:rPr>
                        <a:t> ve AHCI Kapsamı Dışındaki Yurtiçi Hakemli Dergilerde Yayınlanan</a:t>
                      </a:r>
                      <a:endParaRPr lang="tr-TR" sz="1300" b="1" dirty="0">
                        <a:effectLst/>
                        <a:latin typeface="Cambria" pitchFamily="18" charset="0"/>
                        <a:ea typeface="Times New Roman"/>
                      </a:endParaRPr>
                    </a:p>
                  </a:txBody>
                  <a:tcPr marL="7389" marR="7389" marT="7389" marB="7389"/>
                </a:tc>
              </a:tr>
              <a:tr h="3477414">
                <a:tc>
                  <a:txBody>
                    <a:bodyPr/>
                    <a:lstStyle/>
                    <a:p>
                      <a:pPr marL="342900" lvl="0" indent="-342900" algn="just">
                        <a:spcAft>
                          <a:spcPts val="0"/>
                        </a:spcAft>
                        <a:buFont typeface="+mj-lt"/>
                        <a:buAutoNum type="arabicPeriod"/>
                      </a:pPr>
                      <a:r>
                        <a:rPr lang="tr-TR" sz="1300" b="1" dirty="0" err="1">
                          <a:effectLst/>
                          <a:latin typeface="Cambria" pitchFamily="18" charset="0"/>
                        </a:rPr>
                        <a:t>Karadaş</a:t>
                      </a:r>
                      <a:r>
                        <a:rPr lang="tr-TR" sz="1300" b="1" dirty="0">
                          <a:effectLst/>
                          <a:latin typeface="Cambria" pitchFamily="18" charset="0"/>
                        </a:rPr>
                        <a:t>, K. ve Ertürk, Y</a:t>
                      </a:r>
                      <a:r>
                        <a:rPr lang="tr-TR" sz="1300" b="1" dirty="0" smtClean="0">
                          <a:effectLst/>
                          <a:latin typeface="Cambria" pitchFamily="18" charset="0"/>
                        </a:rPr>
                        <a:t>. E</a:t>
                      </a:r>
                      <a:r>
                        <a:rPr lang="tr-TR" sz="1300" b="1" dirty="0">
                          <a:effectLst/>
                          <a:latin typeface="Cambria" pitchFamily="18" charset="0"/>
                        </a:rPr>
                        <a:t>. </a:t>
                      </a:r>
                      <a:r>
                        <a:rPr lang="tr-TR" sz="1300" dirty="0">
                          <a:effectLst/>
                          <a:latin typeface="Cambria" pitchFamily="18" charset="0"/>
                        </a:rPr>
                        <a:t>2016. Iğdır İlinde Domates Üretimi ve Pazarlaması. Meyve Bilimi, Cilt 1 (Özel): 33-37, Eğridir, Isparta</a:t>
                      </a:r>
                      <a:r>
                        <a:rPr lang="tr-TR" sz="1300" dirty="0" smtClean="0">
                          <a:effectLst/>
                          <a:latin typeface="Cambria" pitchFamily="18" charset="0"/>
                        </a:rPr>
                        <a:t>.</a:t>
                      </a:r>
                      <a:endParaRPr lang="tr-TR" sz="1300" dirty="0">
                        <a:effectLst/>
                        <a:latin typeface="Cambria" pitchFamily="18" charset="0"/>
                      </a:endParaRPr>
                    </a:p>
                    <a:p>
                      <a:pPr marL="342900" lvl="0" indent="-342900" algn="just">
                        <a:spcAft>
                          <a:spcPts val="0"/>
                        </a:spcAft>
                        <a:buFont typeface="+mj-lt"/>
                        <a:buAutoNum type="arabicPeriod"/>
                      </a:pPr>
                      <a:r>
                        <a:rPr lang="tr-TR" sz="1300" b="1" dirty="0">
                          <a:effectLst/>
                          <a:latin typeface="Cambria" pitchFamily="18" charset="0"/>
                        </a:rPr>
                        <a:t>Ertürk, Y</a:t>
                      </a:r>
                      <a:r>
                        <a:rPr lang="tr-TR" sz="1300" b="1" dirty="0" smtClean="0">
                          <a:effectLst/>
                          <a:latin typeface="Cambria" pitchFamily="18" charset="0"/>
                        </a:rPr>
                        <a:t>. E</a:t>
                      </a:r>
                      <a:r>
                        <a:rPr lang="tr-TR" sz="1300" b="1" dirty="0">
                          <a:effectLst/>
                          <a:latin typeface="Cambria" pitchFamily="18" charset="0"/>
                        </a:rPr>
                        <a:t>., </a:t>
                      </a:r>
                      <a:r>
                        <a:rPr lang="tr-TR" sz="1300" b="1" dirty="0" err="1">
                          <a:effectLst/>
                          <a:latin typeface="Cambria" pitchFamily="18" charset="0"/>
                        </a:rPr>
                        <a:t>Karadaş</a:t>
                      </a:r>
                      <a:r>
                        <a:rPr lang="tr-TR" sz="1300" b="1" dirty="0">
                          <a:effectLst/>
                          <a:latin typeface="Cambria" pitchFamily="18" charset="0"/>
                        </a:rPr>
                        <a:t>, K</a:t>
                      </a:r>
                      <a:r>
                        <a:rPr lang="tr-TR" sz="1300" dirty="0">
                          <a:effectLst/>
                          <a:latin typeface="Cambria" pitchFamily="18" charset="0"/>
                        </a:rPr>
                        <a:t>. ve Geçer, M.K. 2016. Iğdır İlinde Elma Üretimi ve Pazarlaması. Meyve Bilimi, Cilt 1 (Özel): 38-43, Eğridir, Isparta</a:t>
                      </a:r>
                      <a:r>
                        <a:rPr lang="tr-TR" sz="1300" dirty="0" smtClean="0">
                          <a:effectLst/>
                          <a:latin typeface="Cambria" pitchFamily="18" charset="0"/>
                        </a:rPr>
                        <a:t>.</a:t>
                      </a:r>
                      <a:r>
                        <a:rPr lang="tr-TR" sz="1300" dirty="0">
                          <a:effectLst/>
                          <a:latin typeface="Cambria" pitchFamily="18" charset="0"/>
                        </a:rPr>
                        <a:t> </a:t>
                      </a:r>
                    </a:p>
                    <a:p>
                      <a:pPr marL="342900" lvl="0" indent="-342900" algn="just">
                        <a:spcAft>
                          <a:spcPts val="0"/>
                        </a:spcAft>
                        <a:buFont typeface="+mj-lt"/>
                        <a:buAutoNum type="arabicPeriod"/>
                      </a:pPr>
                      <a:r>
                        <a:rPr lang="tr-TR" sz="1300" b="1" dirty="0">
                          <a:effectLst/>
                          <a:latin typeface="Cambria" pitchFamily="18" charset="0"/>
                        </a:rPr>
                        <a:t>Ertürk, Y</a:t>
                      </a:r>
                      <a:r>
                        <a:rPr lang="tr-TR" sz="1300" b="1" dirty="0" smtClean="0">
                          <a:effectLst/>
                          <a:latin typeface="Cambria" pitchFamily="18" charset="0"/>
                        </a:rPr>
                        <a:t>. E</a:t>
                      </a:r>
                      <a:r>
                        <a:rPr lang="tr-TR" sz="1300" b="1" dirty="0">
                          <a:effectLst/>
                          <a:latin typeface="Cambria" pitchFamily="18" charset="0"/>
                        </a:rPr>
                        <a:t>., </a:t>
                      </a:r>
                      <a:r>
                        <a:rPr lang="tr-TR" sz="1300" b="1" dirty="0" err="1">
                          <a:effectLst/>
                          <a:latin typeface="Cambria" pitchFamily="18" charset="0"/>
                        </a:rPr>
                        <a:t>Karadaş</a:t>
                      </a:r>
                      <a:r>
                        <a:rPr lang="tr-TR" sz="1300" b="1" dirty="0">
                          <a:effectLst/>
                          <a:latin typeface="Cambria" pitchFamily="18" charset="0"/>
                        </a:rPr>
                        <a:t>, K. </a:t>
                      </a:r>
                      <a:r>
                        <a:rPr lang="tr-TR" sz="1300" dirty="0">
                          <a:effectLst/>
                          <a:latin typeface="Cambria" pitchFamily="18" charset="0"/>
                        </a:rPr>
                        <a:t>ve Geçer, M.K. 2016. Iğdır İlinde Kayısı Üretimi ve Pazarlaması. Meyve Bilimi, Cilt 1 (Özel): 44-49, Eğridir, Isparta</a:t>
                      </a:r>
                      <a:r>
                        <a:rPr lang="tr-TR" sz="1300" dirty="0" smtClean="0">
                          <a:effectLst/>
                          <a:latin typeface="Cambria" pitchFamily="18" charset="0"/>
                        </a:rPr>
                        <a:t>.</a:t>
                      </a:r>
                      <a:r>
                        <a:rPr lang="tr-TR" sz="1300" dirty="0">
                          <a:effectLst/>
                          <a:latin typeface="Cambria" pitchFamily="18" charset="0"/>
                        </a:rPr>
                        <a:t> </a:t>
                      </a:r>
                    </a:p>
                    <a:p>
                      <a:pPr marL="342900" lvl="0" indent="-342900" algn="just">
                        <a:spcAft>
                          <a:spcPts val="0"/>
                        </a:spcAft>
                        <a:buFont typeface="+mj-lt"/>
                        <a:buAutoNum type="arabicPeriod"/>
                      </a:pPr>
                      <a:r>
                        <a:rPr lang="tr-TR" sz="1300" dirty="0">
                          <a:effectLst/>
                          <a:latin typeface="Cambria" pitchFamily="18" charset="0"/>
                        </a:rPr>
                        <a:t>Geçer, M</a:t>
                      </a:r>
                      <a:r>
                        <a:rPr lang="tr-TR" sz="1300" dirty="0" smtClean="0">
                          <a:effectLst/>
                          <a:latin typeface="Cambria" pitchFamily="18" charset="0"/>
                        </a:rPr>
                        <a:t>. K</a:t>
                      </a:r>
                      <a:r>
                        <a:rPr lang="tr-TR" sz="1300" dirty="0">
                          <a:effectLst/>
                          <a:latin typeface="Cambria" pitchFamily="18" charset="0"/>
                        </a:rPr>
                        <a:t>., </a:t>
                      </a:r>
                      <a:r>
                        <a:rPr lang="tr-TR" sz="1300" b="1" dirty="0">
                          <a:effectLst/>
                          <a:latin typeface="Cambria" pitchFamily="18" charset="0"/>
                        </a:rPr>
                        <a:t>Ertürk, Y</a:t>
                      </a:r>
                      <a:r>
                        <a:rPr lang="tr-TR" sz="1300" b="1" dirty="0" smtClean="0">
                          <a:effectLst/>
                          <a:latin typeface="Cambria" pitchFamily="18" charset="0"/>
                        </a:rPr>
                        <a:t>. E</a:t>
                      </a:r>
                      <a:r>
                        <a:rPr lang="tr-TR" sz="1300" b="1" dirty="0">
                          <a:effectLst/>
                          <a:latin typeface="Cambria" pitchFamily="18" charset="0"/>
                        </a:rPr>
                        <a:t>., </a:t>
                      </a:r>
                      <a:r>
                        <a:rPr lang="tr-TR" sz="1300" dirty="0">
                          <a:effectLst/>
                          <a:latin typeface="Cambria" pitchFamily="18" charset="0"/>
                        </a:rPr>
                        <a:t>Gündoğdu, M. ve Kurgan, S. 2016. Iğdır İlinde Meyve Hasadı, Muhafazası ve Pazarlanması. Meyve Bilimi, Cilt 1 (Özel): 94-99, Eğridir, Isparta</a:t>
                      </a:r>
                      <a:r>
                        <a:rPr lang="tr-TR" sz="1300" dirty="0" smtClean="0">
                          <a:effectLst/>
                          <a:latin typeface="Cambria" pitchFamily="18" charset="0"/>
                        </a:rPr>
                        <a:t>.</a:t>
                      </a:r>
                      <a:endParaRPr lang="tr-TR" sz="1300" dirty="0">
                        <a:effectLst/>
                        <a:latin typeface="Cambria" pitchFamily="18" charset="0"/>
                      </a:endParaRPr>
                    </a:p>
                    <a:p>
                      <a:pPr marL="342900" lvl="0" indent="-342900" algn="just">
                        <a:spcAft>
                          <a:spcPts val="0"/>
                        </a:spcAft>
                        <a:buFont typeface="+mj-lt"/>
                        <a:buAutoNum type="arabicPeriod"/>
                      </a:pPr>
                      <a:r>
                        <a:rPr lang="tr-TR" sz="1300" dirty="0">
                          <a:effectLst/>
                          <a:latin typeface="Cambria" pitchFamily="18" charset="0"/>
                        </a:rPr>
                        <a:t> Geçer, M</a:t>
                      </a:r>
                      <a:r>
                        <a:rPr lang="tr-TR" sz="1300" dirty="0" smtClean="0">
                          <a:effectLst/>
                          <a:latin typeface="Cambria" pitchFamily="18" charset="0"/>
                        </a:rPr>
                        <a:t>. K</a:t>
                      </a:r>
                      <a:r>
                        <a:rPr lang="tr-TR" sz="1300" dirty="0">
                          <a:effectLst/>
                          <a:latin typeface="Cambria" pitchFamily="18" charset="0"/>
                        </a:rPr>
                        <a:t>., Gündoğdu, M. ve </a:t>
                      </a:r>
                      <a:r>
                        <a:rPr lang="tr-TR" sz="1300" b="1" dirty="0">
                          <a:effectLst/>
                          <a:latin typeface="Cambria" pitchFamily="18" charset="0"/>
                        </a:rPr>
                        <a:t>Ertürk, Y</a:t>
                      </a:r>
                      <a:r>
                        <a:rPr lang="tr-TR" sz="1300" b="1" dirty="0" smtClean="0">
                          <a:effectLst/>
                          <a:latin typeface="Cambria" pitchFamily="18" charset="0"/>
                        </a:rPr>
                        <a:t>. E</a:t>
                      </a:r>
                      <a:r>
                        <a:rPr lang="tr-TR" sz="1300" b="1" dirty="0">
                          <a:effectLst/>
                          <a:latin typeface="Cambria" pitchFamily="18" charset="0"/>
                        </a:rPr>
                        <a:t>. </a:t>
                      </a:r>
                      <a:r>
                        <a:rPr lang="tr-TR" sz="1300" dirty="0">
                          <a:effectLst/>
                          <a:latin typeface="Cambria" pitchFamily="18" charset="0"/>
                        </a:rPr>
                        <a:t>2016. </a:t>
                      </a:r>
                      <a:r>
                        <a:rPr lang="tr-TR" sz="1300" dirty="0" err="1">
                          <a:effectLst/>
                          <a:latin typeface="Cambria" pitchFamily="18" charset="0"/>
                        </a:rPr>
                        <a:t>Üzümsü</a:t>
                      </a:r>
                      <a:r>
                        <a:rPr lang="tr-TR" sz="1300" dirty="0">
                          <a:effectLst/>
                          <a:latin typeface="Cambria" pitchFamily="18" charset="0"/>
                        </a:rPr>
                        <a:t> Meyvelerdeki </a:t>
                      </a:r>
                      <a:r>
                        <a:rPr lang="tr-TR" sz="1300" dirty="0" err="1">
                          <a:effectLst/>
                          <a:latin typeface="Cambria" pitchFamily="18" charset="0"/>
                        </a:rPr>
                        <a:t>Antikanserojen</a:t>
                      </a:r>
                      <a:r>
                        <a:rPr lang="tr-TR" sz="1300" dirty="0">
                          <a:effectLst/>
                          <a:latin typeface="Cambria" pitchFamily="18" charset="0"/>
                        </a:rPr>
                        <a:t> </a:t>
                      </a:r>
                      <a:r>
                        <a:rPr lang="tr-TR" sz="1300" dirty="0" err="1">
                          <a:effectLst/>
                          <a:latin typeface="Cambria" pitchFamily="18" charset="0"/>
                        </a:rPr>
                        <a:t>Fenolik</a:t>
                      </a:r>
                      <a:r>
                        <a:rPr lang="tr-TR" sz="1300" dirty="0">
                          <a:effectLst/>
                          <a:latin typeface="Cambria" pitchFamily="18" charset="0"/>
                        </a:rPr>
                        <a:t> Bileşikler. BAHÇE 45 (Özel Sayı 2): 37 – 46, Yalova</a:t>
                      </a:r>
                      <a:r>
                        <a:rPr lang="tr-TR" sz="1300" dirty="0" smtClean="0">
                          <a:effectLst/>
                          <a:latin typeface="Cambria" pitchFamily="18" charset="0"/>
                        </a:rPr>
                        <a:t>.</a:t>
                      </a:r>
                      <a:endParaRPr lang="tr-TR" sz="1300" dirty="0">
                        <a:effectLst/>
                        <a:latin typeface="Cambria" pitchFamily="18" charset="0"/>
                      </a:endParaRPr>
                    </a:p>
                    <a:p>
                      <a:pPr marL="342900" lvl="0" indent="-342900" algn="just">
                        <a:spcAft>
                          <a:spcPts val="0"/>
                        </a:spcAft>
                        <a:buFont typeface="+mj-lt"/>
                        <a:buAutoNum type="arabicPeriod"/>
                      </a:pPr>
                      <a:r>
                        <a:rPr lang="tr-TR" sz="1300" b="1" dirty="0" err="1">
                          <a:effectLst/>
                          <a:latin typeface="Cambria" pitchFamily="18" charset="0"/>
                        </a:rPr>
                        <a:t>Karadaş</a:t>
                      </a:r>
                      <a:r>
                        <a:rPr lang="tr-TR" sz="1300" b="1" dirty="0">
                          <a:effectLst/>
                          <a:latin typeface="Cambria" pitchFamily="18" charset="0"/>
                        </a:rPr>
                        <a:t>, K., </a:t>
                      </a:r>
                      <a:r>
                        <a:rPr lang="tr-TR" sz="1300" dirty="0">
                          <a:effectLst/>
                          <a:latin typeface="Cambria" pitchFamily="18" charset="0"/>
                        </a:rPr>
                        <a:t>2016. Ağrı İli Tarım İşletmelerinde Buğday Üretim Maliyetlerinin Hesaplanması. </a:t>
                      </a:r>
                      <a:r>
                        <a:rPr lang="tr-TR" sz="1300" dirty="0" err="1">
                          <a:effectLst/>
                          <a:latin typeface="Cambria" pitchFamily="18" charset="0"/>
                        </a:rPr>
                        <a:t>Alınteri</a:t>
                      </a:r>
                      <a:r>
                        <a:rPr lang="tr-TR" sz="1300" dirty="0">
                          <a:effectLst/>
                          <a:latin typeface="Cambria" pitchFamily="18" charset="0"/>
                        </a:rPr>
                        <a:t> Zirai Bilimler Dergisi, 31(B):33-41.  </a:t>
                      </a:r>
                    </a:p>
                    <a:p>
                      <a:pPr marL="342900" lvl="0" indent="-342900" algn="just">
                        <a:spcAft>
                          <a:spcPts val="0"/>
                        </a:spcAft>
                        <a:buFont typeface="+mj-lt"/>
                        <a:buAutoNum type="arabicPeriod"/>
                      </a:pPr>
                      <a:r>
                        <a:rPr lang="tr-TR" sz="1300" b="1" dirty="0" err="1">
                          <a:effectLst/>
                          <a:latin typeface="Cambria" pitchFamily="18" charset="0"/>
                        </a:rPr>
                        <a:t>Aşkan</a:t>
                      </a:r>
                      <a:r>
                        <a:rPr lang="tr-TR" sz="1300" b="1" dirty="0">
                          <a:effectLst/>
                          <a:latin typeface="Cambria" pitchFamily="18" charset="0"/>
                        </a:rPr>
                        <a:t>, E., </a:t>
                      </a:r>
                      <a:r>
                        <a:rPr lang="tr-TR" sz="1300" dirty="0" err="1">
                          <a:effectLst/>
                          <a:latin typeface="Cambria" pitchFamily="18" charset="0"/>
                        </a:rPr>
                        <a:t>Dağdemir</a:t>
                      </a:r>
                      <a:r>
                        <a:rPr lang="tr-TR" sz="1300" dirty="0">
                          <a:effectLst/>
                          <a:latin typeface="Cambria" pitchFamily="18" charset="0"/>
                        </a:rPr>
                        <a:t>, V. 2016. TRA1 Düzey 2 Bölgesinde Destek ve Teşvik Alan Süt Sığırcılığı İşletmelerinde Süt Üretim Maliyeti ve Karlılık Durumu. Tarım Ekonomisi Araştırmaları Dergisi</a:t>
                      </a:r>
                      <a:r>
                        <a:rPr lang="tr-TR" sz="1300" dirty="0" smtClean="0">
                          <a:effectLst/>
                          <a:latin typeface="Cambria" pitchFamily="18" charset="0"/>
                        </a:rPr>
                        <a:t>.</a:t>
                      </a:r>
                      <a:endParaRPr lang="tr-TR" sz="1300" dirty="0">
                        <a:effectLst/>
                        <a:latin typeface="Cambria" pitchFamily="18" charset="0"/>
                      </a:endParaRPr>
                    </a:p>
                    <a:p>
                      <a:pPr marL="342900" lvl="0" indent="-342900" algn="just">
                        <a:spcAft>
                          <a:spcPts val="0"/>
                        </a:spcAft>
                        <a:buFont typeface="+mj-lt"/>
                        <a:buAutoNum type="arabicPeriod"/>
                      </a:pPr>
                      <a:r>
                        <a:rPr lang="tr-TR" sz="1300" b="1" dirty="0">
                          <a:effectLst/>
                          <a:latin typeface="Cambria" pitchFamily="18" charset="0"/>
                        </a:rPr>
                        <a:t>Şahin, K., Karadağ Gürsoy, A., </a:t>
                      </a:r>
                      <a:r>
                        <a:rPr lang="tr-TR" sz="1300" dirty="0">
                          <a:effectLst/>
                          <a:latin typeface="Cambria" pitchFamily="18" charset="0"/>
                        </a:rPr>
                        <a:t>2016. “Iğdır İli Süt Sığırcılığı İşletmelerinin </a:t>
                      </a:r>
                      <a:r>
                        <a:rPr lang="tr-TR" sz="1300" dirty="0" err="1">
                          <a:effectLst/>
                          <a:latin typeface="Cambria" pitchFamily="18" charset="0"/>
                        </a:rPr>
                        <a:t>Sosyo</a:t>
                      </a:r>
                      <a:r>
                        <a:rPr lang="tr-TR" sz="1300" dirty="0">
                          <a:effectLst/>
                          <a:latin typeface="Cambria" pitchFamily="18" charset="0"/>
                        </a:rPr>
                        <a:t> Ekonomik Yapısı”, Nevşehir Bilim ve Teknoloji Dergisi TARGİD Özel Sayı 118-129 2016, s.118-129, DOI: 10.17100/nevbiltek.59410.</a:t>
                      </a:r>
                      <a:endParaRPr lang="tr-TR" sz="1300" dirty="0">
                        <a:effectLst/>
                        <a:latin typeface="Cambria" pitchFamily="18" charset="0"/>
                        <a:ea typeface="Times New Roman"/>
                      </a:endParaRPr>
                    </a:p>
                  </a:txBody>
                  <a:tcPr marL="7389" marR="7389" marT="7389" marB="7389"/>
                </a:tc>
              </a:tr>
              <a:tr h="216024">
                <a:tc>
                  <a:txBody>
                    <a:bodyPr/>
                    <a:lstStyle/>
                    <a:p>
                      <a:pPr marL="226695" indent="-226695" algn="ctr">
                        <a:spcAft>
                          <a:spcPts val="0"/>
                        </a:spcAft>
                      </a:pPr>
                      <a:r>
                        <a:rPr lang="tr-TR" sz="1300" b="1" dirty="0">
                          <a:effectLst/>
                          <a:latin typeface="Cambria" pitchFamily="18" charset="0"/>
                        </a:rPr>
                        <a:t>BİLDİRİLER</a:t>
                      </a:r>
                      <a:endParaRPr lang="tr-TR" sz="1300" b="1" dirty="0">
                        <a:effectLst/>
                        <a:latin typeface="Cambria" pitchFamily="18" charset="0"/>
                        <a:ea typeface="Times New Roman"/>
                      </a:endParaRPr>
                    </a:p>
                  </a:txBody>
                  <a:tcPr marL="7389" marR="7389" marT="7389" marB="7389"/>
                </a:tc>
              </a:tr>
              <a:tr h="216024">
                <a:tc>
                  <a:txBody>
                    <a:bodyPr/>
                    <a:lstStyle/>
                    <a:p>
                      <a:pPr marL="226695" indent="-226695" algn="ctr">
                        <a:spcAft>
                          <a:spcPts val="0"/>
                        </a:spcAft>
                      </a:pPr>
                      <a:endParaRPr lang="tr-TR" sz="1300" b="1" dirty="0" smtClean="0">
                        <a:effectLst/>
                        <a:latin typeface="Cambria" pitchFamily="18" charset="0"/>
                      </a:endParaRPr>
                    </a:p>
                    <a:p>
                      <a:pPr marL="226695" indent="-226695" algn="ctr">
                        <a:spcAft>
                          <a:spcPts val="0"/>
                        </a:spcAft>
                      </a:pPr>
                      <a:r>
                        <a:rPr lang="tr-TR" sz="1300" b="1" dirty="0" smtClean="0">
                          <a:effectLst/>
                          <a:latin typeface="Cambria" pitchFamily="18" charset="0"/>
                        </a:rPr>
                        <a:t>Uluslararası </a:t>
                      </a:r>
                      <a:r>
                        <a:rPr lang="tr-TR" sz="1300" b="1" dirty="0">
                          <a:effectLst/>
                          <a:latin typeface="Cambria" pitchFamily="18" charset="0"/>
                        </a:rPr>
                        <a:t>Kongre ve Sempozyum Gibi Bilimsel Toplantılarda Sunularak Programda Yer Alan</a:t>
                      </a:r>
                      <a:endParaRPr lang="tr-TR" sz="1300" b="1" dirty="0">
                        <a:effectLst/>
                        <a:latin typeface="Cambria" pitchFamily="18" charset="0"/>
                        <a:ea typeface="Times New Roman"/>
                      </a:endParaRPr>
                    </a:p>
                  </a:txBody>
                  <a:tcPr marL="7389" marR="7389" marT="7389" marB="7389"/>
                </a:tc>
              </a:tr>
              <a:tr h="482831">
                <a:tc>
                  <a:txBody>
                    <a:bodyPr/>
                    <a:lstStyle/>
                    <a:p>
                      <a:pPr marL="342900" lvl="0" indent="-342900" algn="just">
                        <a:spcAft>
                          <a:spcPts val="0"/>
                        </a:spcAft>
                        <a:buFont typeface="+mj-lt"/>
                        <a:buAutoNum type="arabicPeriod"/>
                        <a:tabLst>
                          <a:tab pos="457200" algn="l"/>
                        </a:tabLst>
                      </a:pPr>
                      <a:r>
                        <a:rPr lang="tr-TR" sz="1300" dirty="0">
                          <a:effectLst/>
                          <a:latin typeface="Cambria" pitchFamily="18" charset="0"/>
                        </a:rPr>
                        <a:t>Yılmaz, O. ve </a:t>
                      </a:r>
                      <a:r>
                        <a:rPr lang="tr-TR" sz="1300" b="1" dirty="0">
                          <a:effectLst/>
                          <a:latin typeface="Cambria" pitchFamily="18" charset="0"/>
                        </a:rPr>
                        <a:t>Ertürk, Y</a:t>
                      </a:r>
                      <a:r>
                        <a:rPr lang="tr-TR" sz="1300" b="1" dirty="0" smtClean="0">
                          <a:effectLst/>
                          <a:latin typeface="Cambria" pitchFamily="18" charset="0"/>
                        </a:rPr>
                        <a:t>. E</a:t>
                      </a:r>
                      <a:r>
                        <a:rPr lang="tr-TR" sz="1300" b="1" dirty="0">
                          <a:effectLst/>
                          <a:latin typeface="Cambria" pitchFamily="18" charset="0"/>
                        </a:rPr>
                        <a:t>. </a:t>
                      </a:r>
                      <a:r>
                        <a:rPr lang="tr-TR" sz="1300" dirty="0">
                          <a:effectLst/>
                          <a:latin typeface="Cambria" pitchFamily="18" charset="0"/>
                        </a:rPr>
                        <a:t>2016. </a:t>
                      </a:r>
                      <a:r>
                        <a:rPr lang="en-GB" sz="1300" dirty="0">
                          <a:effectLst/>
                          <a:latin typeface="Cambria" pitchFamily="18" charset="0"/>
                        </a:rPr>
                        <a:t>Honey Bee Biology in Turkey. </a:t>
                      </a:r>
                      <a:r>
                        <a:rPr lang="en-US" sz="1300" dirty="0">
                          <a:effectLst/>
                          <a:latin typeface="Cambria" pitchFamily="18" charset="0"/>
                        </a:rPr>
                        <a:t>Book of Proceedings, </a:t>
                      </a:r>
                      <a:r>
                        <a:rPr lang="en-GB" sz="1300" dirty="0">
                          <a:effectLst/>
                          <a:latin typeface="Cambria" pitchFamily="18" charset="0"/>
                        </a:rPr>
                        <a:t>VII International Scientific Agricultural Symposium "</a:t>
                      </a:r>
                      <a:r>
                        <a:rPr lang="en-GB" sz="1300" dirty="0" err="1">
                          <a:effectLst/>
                          <a:latin typeface="Cambria" pitchFamily="18" charset="0"/>
                        </a:rPr>
                        <a:t>Agrosym</a:t>
                      </a:r>
                      <a:r>
                        <a:rPr lang="en-GB" sz="1300" dirty="0">
                          <a:effectLst/>
                          <a:latin typeface="Cambria" pitchFamily="18" charset="0"/>
                        </a:rPr>
                        <a:t> 2016", 06-09 October,  pp. 2413-2417, </a:t>
                      </a:r>
                      <a:r>
                        <a:rPr lang="en-GB" sz="1300" dirty="0" err="1">
                          <a:effectLst/>
                          <a:latin typeface="Cambria" pitchFamily="18" charset="0"/>
                        </a:rPr>
                        <a:t>Jahorina</a:t>
                      </a:r>
                      <a:r>
                        <a:rPr lang="en-GB" sz="1300" dirty="0">
                          <a:effectLst/>
                          <a:latin typeface="Cambria" pitchFamily="18" charset="0"/>
                        </a:rPr>
                        <a:t>, Bosnia and Herzegovina</a:t>
                      </a:r>
                      <a:r>
                        <a:rPr lang="en-GB" sz="1300" dirty="0" smtClean="0">
                          <a:effectLst/>
                          <a:latin typeface="Cambria" pitchFamily="18" charset="0"/>
                        </a:rPr>
                        <a:t>.</a:t>
                      </a:r>
                      <a:endParaRPr lang="tr-TR" sz="1300" dirty="0" smtClean="0">
                        <a:effectLst/>
                        <a:latin typeface="Cambria" pitchFamily="18" charset="0"/>
                      </a:endParaRPr>
                    </a:p>
                    <a:p>
                      <a:pPr marL="342900" lvl="0" indent="-342900" algn="just">
                        <a:spcAft>
                          <a:spcPts val="0"/>
                        </a:spcAft>
                        <a:buFont typeface="+mj-lt"/>
                        <a:buAutoNum type="arabicPeriod"/>
                        <a:tabLst>
                          <a:tab pos="457200" algn="l"/>
                        </a:tabLst>
                      </a:pPr>
                      <a:endParaRPr lang="tr-TR" sz="1300" dirty="0">
                        <a:effectLst/>
                        <a:latin typeface="Cambria" pitchFamily="18" charset="0"/>
                        <a:ea typeface="Times New Roman"/>
                        <a:cs typeface="Times New Roman"/>
                      </a:endParaRPr>
                    </a:p>
                  </a:txBody>
                  <a:tcPr marL="7389" marR="7389" marT="7389" marB="7389"/>
                </a:tc>
              </a:tr>
            </a:tbl>
          </a:graphicData>
        </a:graphic>
      </p:graphicFrame>
    </p:spTree>
    <p:extLst>
      <p:ext uri="{BB962C8B-B14F-4D97-AF65-F5344CB8AC3E}">
        <p14:creationId xmlns:p14="http://schemas.microsoft.com/office/powerpoint/2010/main" val="1211146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43408"/>
            <a:ext cx="7467600" cy="1143000"/>
          </a:xfrm>
        </p:spPr>
        <p:txBody>
          <a:bodyPr>
            <a:normAutofit/>
          </a:bodyPr>
          <a:lstStyle/>
          <a:p>
            <a:r>
              <a:rPr lang="tr-TR" sz="4000" b="1" dirty="0">
                <a:solidFill>
                  <a:schemeClr val="tx1"/>
                </a:solidFill>
                <a:latin typeface="Cambria" pitchFamily="18" charset="0"/>
              </a:rPr>
              <a:t>2016 YILI FAALİYETLERİMİZ</a:t>
            </a:r>
            <a:endParaRPr lang="tr-TR" sz="4000" dirty="0">
              <a:solidFill>
                <a:schemeClr val="tx1"/>
              </a:solidFill>
            </a:endParaRPr>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1988946820"/>
              </p:ext>
            </p:extLst>
          </p:nvPr>
        </p:nvGraphicFramePr>
        <p:xfrm>
          <a:off x="395536" y="836713"/>
          <a:ext cx="7704856" cy="5976663"/>
        </p:xfrm>
        <a:graphic>
          <a:graphicData uri="http://schemas.openxmlformats.org/drawingml/2006/table">
            <a:tbl>
              <a:tblPr>
                <a:tableStyleId>{9D7B26C5-4107-4FEC-AEDC-1716B250A1EF}</a:tableStyleId>
              </a:tblPr>
              <a:tblGrid>
                <a:gridCol w="7704856"/>
              </a:tblGrid>
              <a:tr h="389757">
                <a:tc>
                  <a:txBody>
                    <a:bodyPr/>
                    <a:lstStyle/>
                    <a:p>
                      <a:pPr marL="226695" indent="-226695" algn="ctr">
                        <a:spcAft>
                          <a:spcPts val="0"/>
                        </a:spcAft>
                      </a:pPr>
                      <a:r>
                        <a:rPr lang="tr-TR" sz="1300" b="1" dirty="0">
                          <a:effectLst/>
                          <a:latin typeface="Cambria" pitchFamily="18" charset="0"/>
                        </a:rPr>
                        <a:t>Ulusal Kongre ve Sempozyum Gibi Bilimsel Toplantılarda Sunularak Programda Yer Alan</a:t>
                      </a:r>
                      <a:endParaRPr lang="tr-TR" sz="1300" b="1" dirty="0">
                        <a:effectLst/>
                        <a:latin typeface="Cambria" pitchFamily="18" charset="0"/>
                        <a:ea typeface="Times New Roman"/>
                      </a:endParaRPr>
                    </a:p>
                  </a:txBody>
                  <a:tcPr marL="5367" marR="5367" marT="5367" marB="5367" anchor="ctr"/>
                </a:tc>
              </a:tr>
              <a:tr h="5586906">
                <a:tc>
                  <a:txBody>
                    <a:bodyPr/>
                    <a:lstStyle/>
                    <a:p>
                      <a:pPr marL="342900" lvl="0" indent="-342900" algn="just" rtl="0" eaLnBrk="1" latinLnBrk="0" hangingPunct="1">
                        <a:spcAft>
                          <a:spcPts val="0"/>
                        </a:spcAft>
                        <a:buFont typeface="+mj-lt"/>
                        <a:buAutoNum type="arabicPeriod"/>
                        <a:tabLst>
                          <a:tab pos="457200" algn="l"/>
                        </a:tabLst>
                      </a:pPr>
                      <a:r>
                        <a:rPr kumimoji="0" lang="tr-TR" sz="1200" b="1" kern="1200" dirty="0" err="1">
                          <a:solidFill>
                            <a:schemeClr val="tx1"/>
                          </a:solidFill>
                          <a:effectLst/>
                          <a:latin typeface="Cambria" pitchFamily="18" charset="0"/>
                          <a:ea typeface="+mn-ea"/>
                          <a:cs typeface="+mn-cs"/>
                        </a:rPr>
                        <a:t>Karadaş</a:t>
                      </a:r>
                      <a:r>
                        <a:rPr kumimoji="0" lang="tr-TR" sz="1200" b="1" kern="1200" dirty="0">
                          <a:solidFill>
                            <a:schemeClr val="tx1"/>
                          </a:solidFill>
                          <a:effectLst/>
                          <a:latin typeface="Cambria" pitchFamily="18" charset="0"/>
                          <a:ea typeface="+mn-ea"/>
                          <a:cs typeface="+mn-cs"/>
                        </a:rPr>
                        <a:t>, K., Ertürk, Y</a:t>
                      </a:r>
                      <a:r>
                        <a:rPr kumimoji="0" lang="tr-TR" sz="1200" b="1" kern="1200" dirty="0" smtClean="0">
                          <a:solidFill>
                            <a:schemeClr val="tx1"/>
                          </a:solidFill>
                          <a:effectLst/>
                          <a:latin typeface="Cambria" pitchFamily="18" charset="0"/>
                          <a:ea typeface="+mn-ea"/>
                          <a:cs typeface="+mn-cs"/>
                        </a:rPr>
                        <a:t>. E</a:t>
                      </a:r>
                      <a:r>
                        <a:rPr kumimoji="0" lang="tr-TR" sz="1200" b="1" kern="1200" dirty="0">
                          <a:solidFill>
                            <a:schemeClr val="tx1"/>
                          </a:solidFill>
                          <a:effectLst/>
                          <a:latin typeface="Cambria" pitchFamily="18" charset="0"/>
                          <a:ea typeface="+mn-ea"/>
                          <a:cs typeface="+mn-cs"/>
                        </a:rPr>
                        <a:t>., Şahin, K</a:t>
                      </a:r>
                      <a:r>
                        <a:rPr kumimoji="0" lang="tr-TR" sz="1200" kern="1200" dirty="0">
                          <a:solidFill>
                            <a:schemeClr val="tx1"/>
                          </a:solidFill>
                          <a:effectLst/>
                          <a:latin typeface="Cambria" pitchFamily="18" charset="0"/>
                          <a:ea typeface="+mn-ea"/>
                          <a:cs typeface="+mn-cs"/>
                        </a:rPr>
                        <a:t>. ve  </a:t>
                      </a:r>
                      <a:r>
                        <a:rPr kumimoji="0" lang="tr-TR" sz="1200" b="1" kern="1200" dirty="0">
                          <a:solidFill>
                            <a:schemeClr val="tx1"/>
                          </a:solidFill>
                          <a:effectLst/>
                          <a:latin typeface="Cambria" pitchFamily="18" charset="0"/>
                          <a:ea typeface="+mn-ea"/>
                          <a:cs typeface="+mn-cs"/>
                        </a:rPr>
                        <a:t>Karadağ Gürsoy, A. </a:t>
                      </a:r>
                      <a:r>
                        <a:rPr kumimoji="0" lang="tr-TR" sz="1200" kern="1200" dirty="0">
                          <a:solidFill>
                            <a:schemeClr val="tx1"/>
                          </a:solidFill>
                          <a:effectLst/>
                          <a:latin typeface="Cambria" pitchFamily="18" charset="0"/>
                          <a:ea typeface="+mn-ea"/>
                          <a:cs typeface="+mn-cs"/>
                        </a:rPr>
                        <a:t>2016. Iğdır Üniversitesi Ziraat Fakültesi Tarım Ekonomisi Bölümü Öğrencilerinin İşsizlik Kaygıları Üzerine Bir Araştırma. 12. Ulusal Tarım Ekonomisi Kongresi, 25-27 Mayıs 2016, Bildiri Kitabı, Cilt 3, S: 1635-1642, </a:t>
                      </a:r>
                      <a:r>
                        <a:rPr kumimoji="0" lang="tr-TR" sz="1200" kern="1200" dirty="0" smtClean="0">
                          <a:solidFill>
                            <a:schemeClr val="tx1"/>
                          </a:solidFill>
                          <a:effectLst/>
                          <a:latin typeface="Cambria" pitchFamily="18" charset="0"/>
                          <a:ea typeface="+mn-ea"/>
                          <a:cs typeface="+mn-cs"/>
                        </a:rPr>
                        <a:t>Isparta.</a:t>
                      </a:r>
                    </a:p>
                    <a:p>
                      <a:pPr marL="342900" lvl="0" indent="-342900" algn="just" rtl="0" eaLnBrk="1" latinLnBrk="0" hangingPunct="1">
                        <a:spcAft>
                          <a:spcPts val="0"/>
                        </a:spcAft>
                        <a:buFont typeface="+mj-lt"/>
                        <a:buAutoNum type="arabicPeriod"/>
                        <a:tabLst>
                          <a:tab pos="457200" algn="l"/>
                        </a:tabLst>
                      </a:pPr>
                      <a:r>
                        <a:rPr kumimoji="0" lang="tr-TR" sz="1200" b="1" kern="1200" dirty="0" smtClean="0">
                          <a:solidFill>
                            <a:schemeClr val="tx1"/>
                          </a:solidFill>
                          <a:effectLst/>
                          <a:latin typeface="Cambria" pitchFamily="18" charset="0"/>
                          <a:ea typeface="+mn-ea"/>
                          <a:cs typeface="+mn-cs"/>
                        </a:rPr>
                        <a:t>Şahin, K., Ertürk, Y. E. </a:t>
                      </a:r>
                      <a:r>
                        <a:rPr kumimoji="0" lang="tr-TR" sz="1200" kern="1200" dirty="0" smtClean="0">
                          <a:solidFill>
                            <a:schemeClr val="tx1"/>
                          </a:solidFill>
                          <a:effectLst/>
                          <a:latin typeface="Cambria" pitchFamily="18" charset="0"/>
                          <a:ea typeface="+mn-ea"/>
                          <a:cs typeface="+mn-cs"/>
                        </a:rPr>
                        <a:t>ve </a:t>
                      </a:r>
                      <a:r>
                        <a:rPr kumimoji="0" lang="tr-TR" sz="1200" b="1" kern="1200" dirty="0" err="1" smtClean="0">
                          <a:solidFill>
                            <a:schemeClr val="tx1"/>
                          </a:solidFill>
                          <a:effectLst/>
                          <a:latin typeface="Cambria" pitchFamily="18" charset="0"/>
                          <a:ea typeface="+mn-ea"/>
                          <a:cs typeface="+mn-cs"/>
                        </a:rPr>
                        <a:t>Karadaş</a:t>
                      </a:r>
                      <a:r>
                        <a:rPr kumimoji="0" lang="tr-TR" sz="1200" b="1" kern="1200" dirty="0" smtClean="0">
                          <a:solidFill>
                            <a:schemeClr val="tx1"/>
                          </a:solidFill>
                          <a:effectLst/>
                          <a:latin typeface="Cambria" pitchFamily="18" charset="0"/>
                          <a:ea typeface="+mn-ea"/>
                          <a:cs typeface="+mn-cs"/>
                        </a:rPr>
                        <a:t>, K. </a:t>
                      </a:r>
                      <a:r>
                        <a:rPr kumimoji="0" lang="tr-TR" sz="1200" kern="1200" dirty="0" smtClean="0">
                          <a:solidFill>
                            <a:schemeClr val="tx1"/>
                          </a:solidFill>
                          <a:effectLst/>
                          <a:latin typeface="Cambria" pitchFamily="18" charset="0"/>
                          <a:ea typeface="+mn-ea"/>
                          <a:cs typeface="+mn-cs"/>
                        </a:rPr>
                        <a:t>2016. Aile Tarım İşletmelerinden Şirket İşletmelerine Dönüşüm Üzerine Bir Değerlendirme. 12. Ulusal Tarım Ekonomisi Kongresi, 25-27 Mayıs 2016, Bildiri Kitabı, Cilt 3, S: 1653-1658, Isparta.</a:t>
                      </a:r>
                    </a:p>
                    <a:p>
                      <a:pPr marL="342900" lvl="0" indent="-342900" algn="just" rtl="0" eaLnBrk="1" latinLnBrk="0" hangingPunct="1">
                        <a:spcAft>
                          <a:spcPts val="0"/>
                        </a:spcAft>
                        <a:buFont typeface="+mj-lt"/>
                        <a:buAutoNum type="arabicPeriod"/>
                        <a:tabLst>
                          <a:tab pos="457200" algn="l"/>
                        </a:tabLst>
                      </a:pPr>
                      <a:r>
                        <a:rPr kumimoji="0" lang="tr-TR" sz="1200" b="1" kern="1200" dirty="0" smtClean="0">
                          <a:solidFill>
                            <a:schemeClr val="tx1"/>
                          </a:solidFill>
                          <a:effectLst/>
                          <a:latin typeface="Cambria" pitchFamily="18" charset="0"/>
                          <a:ea typeface="+mn-ea"/>
                          <a:cs typeface="+mn-cs"/>
                        </a:rPr>
                        <a:t>Şahin</a:t>
                      </a:r>
                      <a:r>
                        <a:rPr kumimoji="0" lang="tr-TR" sz="1200" b="1" kern="1200" dirty="0">
                          <a:solidFill>
                            <a:schemeClr val="tx1"/>
                          </a:solidFill>
                          <a:effectLst/>
                          <a:latin typeface="Cambria" pitchFamily="18" charset="0"/>
                          <a:ea typeface="+mn-ea"/>
                          <a:cs typeface="+mn-cs"/>
                        </a:rPr>
                        <a:t>, K., Karadağ Gürsoy, A., </a:t>
                      </a:r>
                      <a:r>
                        <a:rPr kumimoji="0" lang="tr-TR" sz="1200" kern="1200" dirty="0">
                          <a:solidFill>
                            <a:schemeClr val="tx1"/>
                          </a:solidFill>
                          <a:effectLst/>
                          <a:latin typeface="Cambria" pitchFamily="18" charset="0"/>
                          <a:ea typeface="+mn-ea"/>
                          <a:cs typeface="+mn-cs"/>
                        </a:rPr>
                        <a:t>2016. “Tarım Alanlarının Kamulaştırılmasında Değer Biçmede Karşılaşılan Sorunlar (Iğdır İli Örneği)”, 12. Ulusal Tarım Ekonomisi Kongresi, 25-27 Mayıs 2016, Cilt II, s.935-942, Isparta. </a:t>
                      </a:r>
                    </a:p>
                    <a:p>
                      <a:pPr marL="342900" lvl="0" indent="-342900" algn="just" rtl="0" eaLnBrk="1" latinLnBrk="0" hangingPunct="1">
                        <a:spcAft>
                          <a:spcPts val="0"/>
                        </a:spcAft>
                        <a:buFont typeface="+mj-lt"/>
                        <a:buAutoNum type="arabicPeriod"/>
                        <a:tabLst>
                          <a:tab pos="457200" algn="l"/>
                        </a:tabLst>
                      </a:pPr>
                      <a:r>
                        <a:rPr kumimoji="0" lang="tr-TR" sz="1200" b="1" kern="1200" dirty="0">
                          <a:solidFill>
                            <a:schemeClr val="tx1"/>
                          </a:solidFill>
                          <a:effectLst/>
                          <a:latin typeface="Cambria" pitchFamily="18" charset="0"/>
                          <a:ea typeface="+mn-ea"/>
                          <a:cs typeface="+mn-cs"/>
                        </a:rPr>
                        <a:t>Şahin, K., Karadağ Gürsoy, A., </a:t>
                      </a:r>
                      <a:r>
                        <a:rPr kumimoji="0" lang="tr-TR" sz="1200" kern="1200" dirty="0">
                          <a:solidFill>
                            <a:schemeClr val="tx1"/>
                          </a:solidFill>
                          <a:effectLst/>
                          <a:latin typeface="Cambria" pitchFamily="18" charset="0"/>
                          <a:ea typeface="+mn-ea"/>
                          <a:cs typeface="+mn-cs"/>
                        </a:rPr>
                        <a:t>2016. “Ziraat Bilirkişi Raporlarında Karşılaşılan Sorunlar (Iğdır İli Örneği)”, 12. Ulusal Tarım Ekonomisi Kongresi, 25-27 Mayıs 2016, Cilt III, s.2079-2086, Isparta. </a:t>
                      </a:r>
                    </a:p>
                    <a:p>
                      <a:pPr marL="342900" lvl="0" indent="-342900" algn="just" rtl="0" eaLnBrk="1" latinLnBrk="0" hangingPunct="1">
                        <a:spcAft>
                          <a:spcPts val="0"/>
                        </a:spcAft>
                        <a:buFont typeface="+mj-lt"/>
                        <a:buAutoNum type="arabicPeriod"/>
                        <a:tabLst>
                          <a:tab pos="457200" algn="l"/>
                        </a:tabLst>
                      </a:pPr>
                      <a:r>
                        <a:rPr kumimoji="0" lang="tr-TR" sz="1200" b="1" kern="1200" dirty="0" err="1">
                          <a:solidFill>
                            <a:schemeClr val="tx1"/>
                          </a:solidFill>
                          <a:effectLst/>
                          <a:latin typeface="Cambria" pitchFamily="18" charset="0"/>
                          <a:ea typeface="+mn-ea"/>
                          <a:cs typeface="+mn-cs"/>
                        </a:rPr>
                        <a:t>Karadaş</a:t>
                      </a:r>
                      <a:r>
                        <a:rPr kumimoji="0" lang="tr-TR" sz="1200" b="1" kern="1200" dirty="0">
                          <a:solidFill>
                            <a:schemeClr val="tx1"/>
                          </a:solidFill>
                          <a:effectLst/>
                          <a:latin typeface="Cambria" pitchFamily="18" charset="0"/>
                          <a:ea typeface="+mn-ea"/>
                          <a:cs typeface="+mn-cs"/>
                        </a:rPr>
                        <a:t>, K. ve Ertürk, Y</a:t>
                      </a:r>
                      <a:r>
                        <a:rPr kumimoji="0" lang="tr-TR" sz="1200" b="1" kern="1200" dirty="0" smtClean="0">
                          <a:solidFill>
                            <a:schemeClr val="tx1"/>
                          </a:solidFill>
                          <a:effectLst/>
                          <a:latin typeface="Cambria" pitchFamily="18" charset="0"/>
                          <a:ea typeface="+mn-ea"/>
                          <a:cs typeface="+mn-cs"/>
                        </a:rPr>
                        <a:t>. E</a:t>
                      </a:r>
                      <a:r>
                        <a:rPr kumimoji="0" lang="tr-TR" sz="1200" b="1" kern="1200" dirty="0">
                          <a:solidFill>
                            <a:schemeClr val="tx1"/>
                          </a:solidFill>
                          <a:effectLst/>
                          <a:latin typeface="Cambria" pitchFamily="18" charset="0"/>
                          <a:ea typeface="+mn-ea"/>
                          <a:cs typeface="+mn-cs"/>
                        </a:rPr>
                        <a:t>. </a:t>
                      </a:r>
                      <a:r>
                        <a:rPr kumimoji="0" lang="tr-TR" sz="1200" kern="1200" dirty="0">
                          <a:solidFill>
                            <a:schemeClr val="tx1"/>
                          </a:solidFill>
                          <a:effectLst/>
                          <a:latin typeface="Cambria" pitchFamily="18" charset="0"/>
                          <a:ea typeface="+mn-ea"/>
                          <a:cs typeface="+mn-cs"/>
                        </a:rPr>
                        <a:t>2016. Iğdır İlinde Domates Üretimi ve Pazarlaması. Bahçe Ürünlerinde Muhafaza ve Pazarlama Sempozyumu (Poster Bildiri), 04-07 Ekim 2016, Eğridir, Isparta.</a:t>
                      </a:r>
                    </a:p>
                    <a:p>
                      <a:pPr marL="342900" lvl="0" indent="-342900" algn="just" rtl="0" eaLnBrk="1" latinLnBrk="0" hangingPunct="1">
                        <a:spcAft>
                          <a:spcPts val="0"/>
                        </a:spcAft>
                        <a:buFont typeface="+mj-lt"/>
                        <a:buAutoNum type="arabicPeriod"/>
                        <a:tabLst>
                          <a:tab pos="457200" algn="l"/>
                        </a:tabLst>
                      </a:pPr>
                      <a:r>
                        <a:rPr kumimoji="0" lang="tr-TR" sz="1200" b="1" kern="1200" dirty="0">
                          <a:solidFill>
                            <a:schemeClr val="tx1"/>
                          </a:solidFill>
                          <a:effectLst/>
                          <a:latin typeface="Cambria" pitchFamily="18" charset="0"/>
                          <a:ea typeface="+mn-ea"/>
                          <a:cs typeface="+mn-cs"/>
                        </a:rPr>
                        <a:t>Ertürk, Y</a:t>
                      </a:r>
                      <a:r>
                        <a:rPr kumimoji="0" lang="tr-TR" sz="1200" b="1" kern="1200" dirty="0" smtClean="0">
                          <a:solidFill>
                            <a:schemeClr val="tx1"/>
                          </a:solidFill>
                          <a:effectLst/>
                          <a:latin typeface="Cambria" pitchFamily="18" charset="0"/>
                          <a:ea typeface="+mn-ea"/>
                          <a:cs typeface="+mn-cs"/>
                        </a:rPr>
                        <a:t>. E</a:t>
                      </a:r>
                      <a:r>
                        <a:rPr kumimoji="0" lang="tr-TR" sz="1200" b="1" kern="1200" dirty="0">
                          <a:solidFill>
                            <a:schemeClr val="tx1"/>
                          </a:solidFill>
                          <a:effectLst/>
                          <a:latin typeface="Cambria" pitchFamily="18" charset="0"/>
                          <a:ea typeface="+mn-ea"/>
                          <a:cs typeface="+mn-cs"/>
                        </a:rPr>
                        <a:t>., </a:t>
                      </a:r>
                      <a:r>
                        <a:rPr kumimoji="0" lang="tr-TR" sz="1200" b="1" kern="1200" dirty="0" err="1">
                          <a:solidFill>
                            <a:schemeClr val="tx1"/>
                          </a:solidFill>
                          <a:effectLst/>
                          <a:latin typeface="Cambria" pitchFamily="18" charset="0"/>
                          <a:ea typeface="+mn-ea"/>
                          <a:cs typeface="+mn-cs"/>
                        </a:rPr>
                        <a:t>Karadaş</a:t>
                      </a:r>
                      <a:r>
                        <a:rPr kumimoji="0" lang="tr-TR" sz="1200" b="1" kern="1200" dirty="0">
                          <a:solidFill>
                            <a:schemeClr val="tx1"/>
                          </a:solidFill>
                          <a:effectLst/>
                          <a:latin typeface="Cambria" pitchFamily="18" charset="0"/>
                          <a:ea typeface="+mn-ea"/>
                          <a:cs typeface="+mn-cs"/>
                        </a:rPr>
                        <a:t>, K. </a:t>
                      </a:r>
                      <a:r>
                        <a:rPr kumimoji="0" lang="tr-TR" sz="1200" kern="1200" dirty="0">
                          <a:solidFill>
                            <a:schemeClr val="tx1"/>
                          </a:solidFill>
                          <a:effectLst/>
                          <a:latin typeface="Cambria" pitchFamily="18" charset="0"/>
                          <a:ea typeface="+mn-ea"/>
                          <a:cs typeface="+mn-cs"/>
                        </a:rPr>
                        <a:t>ve Geçer, M.K. 2016. Iğdır İlinde Elma Üretimi ve Bahçe Ürünlerinde Muhafaza ve Pazarlama Sempozyumu (Poster Bildiri), 04-07 Ekim 2016,  Eğridir, Isparta.</a:t>
                      </a:r>
                    </a:p>
                    <a:p>
                      <a:pPr marL="342900" lvl="0" indent="-342900" algn="just" rtl="0" eaLnBrk="1" latinLnBrk="0" hangingPunct="1">
                        <a:spcAft>
                          <a:spcPts val="0"/>
                        </a:spcAft>
                        <a:buFont typeface="+mj-lt"/>
                        <a:buAutoNum type="arabicPeriod"/>
                        <a:tabLst>
                          <a:tab pos="457200" algn="l"/>
                        </a:tabLst>
                      </a:pPr>
                      <a:r>
                        <a:rPr kumimoji="0" lang="tr-TR" sz="1200" b="1" kern="1200" dirty="0">
                          <a:solidFill>
                            <a:schemeClr val="tx1"/>
                          </a:solidFill>
                          <a:effectLst/>
                          <a:latin typeface="Cambria" pitchFamily="18" charset="0"/>
                          <a:ea typeface="+mn-ea"/>
                          <a:cs typeface="+mn-cs"/>
                        </a:rPr>
                        <a:t>Ertürk, Y</a:t>
                      </a:r>
                      <a:r>
                        <a:rPr kumimoji="0" lang="tr-TR" sz="1200" b="1" kern="1200" dirty="0" smtClean="0">
                          <a:solidFill>
                            <a:schemeClr val="tx1"/>
                          </a:solidFill>
                          <a:effectLst/>
                          <a:latin typeface="Cambria" pitchFamily="18" charset="0"/>
                          <a:ea typeface="+mn-ea"/>
                          <a:cs typeface="+mn-cs"/>
                        </a:rPr>
                        <a:t>. E</a:t>
                      </a:r>
                      <a:r>
                        <a:rPr kumimoji="0" lang="tr-TR" sz="1200" b="1" kern="1200" dirty="0">
                          <a:solidFill>
                            <a:schemeClr val="tx1"/>
                          </a:solidFill>
                          <a:effectLst/>
                          <a:latin typeface="Cambria" pitchFamily="18" charset="0"/>
                          <a:ea typeface="+mn-ea"/>
                          <a:cs typeface="+mn-cs"/>
                        </a:rPr>
                        <a:t>., </a:t>
                      </a:r>
                      <a:r>
                        <a:rPr kumimoji="0" lang="tr-TR" sz="1200" b="1" kern="1200" dirty="0" err="1">
                          <a:solidFill>
                            <a:schemeClr val="tx1"/>
                          </a:solidFill>
                          <a:effectLst/>
                          <a:latin typeface="Cambria" pitchFamily="18" charset="0"/>
                          <a:ea typeface="+mn-ea"/>
                          <a:cs typeface="+mn-cs"/>
                        </a:rPr>
                        <a:t>Karadaş</a:t>
                      </a:r>
                      <a:r>
                        <a:rPr kumimoji="0" lang="tr-TR" sz="1200" b="1" kern="1200" dirty="0">
                          <a:solidFill>
                            <a:schemeClr val="tx1"/>
                          </a:solidFill>
                          <a:effectLst/>
                          <a:latin typeface="Cambria" pitchFamily="18" charset="0"/>
                          <a:ea typeface="+mn-ea"/>
                          <a:cs typeface="+mn-cs"/>
                        </a:rPr>
                        <a:t>, K. </a:t>
                      </a:r>
                      <a:r>
                        <a:rPr kumimoji="0" lang="tr-TR" sz="1200" kern="1200" dirty="0">
                          <a:solidFill>
                            <a:schemeClr val="tx1"/>
                          </a:solidFill>
                          <a:effectLst/>
                          <a:latin typeface="Cambria" pitchFamily="18" charset="0"/>
                          <a:ea typeface="+mn-ea"/>
                          <a:cs typeface="+mn-cs"/>
                        </a:rPr>
                        <a:t>ve Geçer, M.K. 2016. Iğdır İlinde Kayısı Üretimi ve Pazarlaması. Bahçe Ürünlerinde Muhafaza ve Pazarlama Sempozyumu (Poster Bildiri), 04-07 Ekim 2016,  Eğridir, Isparta.</a:t>
                      </a:r>
                    </a:p>
                    <a:p>
                      <a:pPr marL="342900" lvl="0" indent="-342900" algn="just" rtl="0" eaLnBrk="1" latinLnBrk="0" hangingPunct="1">
                        <a:spcAft>
                          <a:spcPts val="0"/>
                        </a:spcAft>
                        <a:buFont typeface="+mj-lt"/>
                        <a:buAutoNum type="arabicPeriod"/>
                        <a:tabLst>
                          <a:tab pos="457200" algn="l"/>
                        </a:tabLst>
                      </a:pPr>
                      <a:r>
                        <a:rPr kumimoji="0" lang="tr-TR" sz="1200" kern="1200" dirty="0">
                          <a:solidFill>
                            <a:schemeClr val="tx1"/>
                          </a:solidFill>
                          <a:effectLst/>
                          <a:latin typeface="Cambria" pitchFamily="18" charset="0"/>
                          <a:ea typeface="+mn-ea"/>
                          <a:cs typeface="+mn-cs"/>
                        </a:rPr>
                        <a:t>Geçer, M</a:t>
                      </a:r>
                      <a:r>
                        <a:rPr kumimoji="0" lang="tr-TR" sz="1200" kern="1200" dirty="0" smtClean="0">
                          <a:solidFill>
                            <a:schemeClr val="tx1"/>
                          </a:solidFill>
                          <a:effectLst/>
                          <a:latin typeface="Cambria" pitchFamily="18" charset="0"/>
                          <a:ea typeface="+mn-ea"/>
                          <a:cs typeface="+mn-cs"/>
                        </a:rPr>
                        <a:t>. K</a:t>
                      </a:r>
                      <a:r>
                        <a:rPr kumimoji="0" lang="tr-TR" sz="1200" kern="1200" dirty="0">
                          <a:solidFill>
                            <a:schemeClr val="tx1"/>
                          </a:solidFill>
                          <a:effectLst/>
                          <a:latin typeface="Cambria" pitchFamily="18" charset="0"/>
                          <a:ea typeface="+mn-ea"/>
                          <a:cs typeface="+mn-cs"/>
                        </a:rPr>
                        <a:t>., </a:t>
                      </a:r>
                      <a:r>
                        <a:rPr kumimoji="0" lang="tr-TR" sz="1200" b="1" kern="1200" dirty="0">
                          <a:solidFill>
                            <a:schemeClr val="tx1"/>
                          </a:solidFill>
                          <a:effectLst/>
                          <a:latin typeface="Cambria" pitchFamily="18" charset="0"/>
                          <a:ea typeface="+mn-ea"/>
                          <a:cs typeface="+mn-cs"/>
                        </a:rPr>
                        <a:t>Ertürk, Y</a:t>
                      </a:r>
                      <a:r>
                        <a:rPr kumimoji="0" lang="tr-TR" sz="1200" b="1" kern="1200" dirty="0" smtClean="0">
                          <a:solidFill>
                            <a:schemeClr val="tx1"/>
                          </a:solidFill>
                          <a:effectLst/>
                          <a:latin typeface="Cambria" pitchFamily="18" charset="0"/>
                          <a:ea typeface="+mn-ea"/>
                          <a:cs typeface="+mn-cs"/>
                        </a:rPr>
                        <a:t>. E</a:t>
                      </a:r>
                      <a:r>
                        <a:rPr kumimoji="0" lang="tr-TR" sz="1200" b="1" kern="1200" dirty="0">
                          <a:solidFill>
                            <a:schemeClr val="tx1"/>
                          </a:solidFill>
                          <a:effectLst/>
                          <a:latin typeface="Cambria" pitchFamily="18" charset="0"/>
                          <a:ea typeface="+mn-ea"/>
                          <a:cs typeface="+mn-cs"/>
                        </a:rPr>
                        <a:t>., </a:t>
                      </a:r>
                      <a:r>
                        <a:rPr kumimoji="0" lang="tr-TR" sz="1200" kern="1200" dirty="0">
                          <a:solidFill>
                            <a:schemeClr val="tx1"/>
                          </a:solidFill>
                          <a:effectLst/>
                          <a:latin typeface="Cambria" pitchFamily="18" charset="0"/>
                          <a:ea typeface="+mn-ea"/>
                          <a:cs typeface="+mn-cs"/>
                        </a:rPr>
                        <a:t>Gündoğdu, M. ve Kurgan, S. 2016. Iğdır İlinde Meyve Hasadı, Muhafazası ve Pazarlanması. Bahçe Ürünlerinde Muhafaza ve Pazarlama Sempozyumu (Poster Bildiri), 04-07 Ekim 2016, Eğridir, Isparta</a:t>
                      </a:r>
                    </a:p>
                    <a:p>
                      <a:pPr marL="342900" lvl="0" indent="-342900" algn="just" rtl="0" eaLnBrk="1" latinLnBrk="0" hangingPunct="1">
                        <a:spcAft>
                          <a:spcPts val="0"/>
                        </a:spcAft>
                        <a:buFont typeface="+mj-lt"/>
                        <a:buAutoNum type="arabicPeriod"/>
                        <a:tabLst>
                          <a:tab pos="457200" algn="l"/>
                        </a:tabLst>
                      </a:pPr>
                      <a:r>
                        <a:rPr kumimoji="0" lang="tr-TR" sz="1200" kern="1200" dirty="0" smtClean="0">
                          <a:solidFill>
                            <a:schemeClr val="tx1"/>
                          </a:solidFill>
                          <a:effectLst/>
                          <a:latin typeface="Cambria" pitchFamily="18" charset="0"/>
                          <a:ea typeface="+mn-ea"/>
                          <a:cs typeface="+mn-cs"/>
                        </a:rPr>
                        <a:t>Geçer</a:t>
                      </a:r>
                      <a:r>
                        <a:rPr kumimoji="0" lang="tr-TR" sz="1200" kern="1200" dirty="0">
                          <a:solidFill>
                            <a:schemeClr val="tx1"/>
                          </a:solidFill>
                          <a:effectLst/>
                          <a:latin typeface="Cambria" pitchFamily="18" charset="0"/>
                          <a:ea typeface="+mn-ea"/>
                          <a:cs typeface="+mn-cs"/>
                        </a:rPr>
                        <a:t>, M.K., Gündoğdu, M. ve </a:t>
                      </a:r>
                      <a:r>
                        <a:rPr kumimoji="0" lang="tr-TR" sz="1200" b="1" kern="1200" dirty="0">
                          <a:solidFill>
                            <a:schemeClr val="tx1"/>
                          </a:solidFill>
                          <a:effectLst/>
                          <a:latin typeface="Cambria" pitchFamily="18" charset="0"/>
                          <a:ea typeface="+mn-ea"/>
                          <a:cs typeface="+mn-cs"/>
                        </a:rPr>
                        <a:t>Ertürk, Y</a:t>
                      </a:r>
                      <a:r>
                        <a:rPr kumimoji="0" lang="tr-TR" sz="1200" b="1" kern="1200" dirty="0" smtClean="0">
                          <a:solidFill>
                            <a:schemeClr val="tx1"/>
                          </a:solidFill>
                          <a:effectLst/>
                          <a:latin typeface="Cambria" pitchFamily="18" charset="0"/>
                          <a:ea typeface="+mn-ea"/>
                          <a:cs typeface="+mn-cs"/>
                        </a:rPr>
                        <a:t>. E</a:t>
                      </a:r>
                      <a:r>
                        <a:rPr kumimoji="0" lang="tr-TR" sz="1200" b="1" kern="1200" dirty="0">
                          <a:solidFill>
                            <a:schemeClr val="tx1"/>
                          </a:solidFill>
                          <a:effectLst/>
                          <a:latin typeface="Cambria" pitchFamily="18" charset="0"/>
                          <a:ea typeface="+mn-ea"/>
                          <a:cs typeface="+mn-cs"/>
                        </a:rPr>
                        <a:t>. </a:t>
                      </a:r>
                      <a:r>
                        <a:rPr kumimoji="0" lang="tr-TR" sz="1200" kern="1200" dirty="0">
                          <a:solidFill>
                            <a:schemeClr val="tx1"/>
                          </a:solidFill>
                          <a:effectLst/>
                          <a:latin typeface="Cambria" pitchFamily="18" charset="0"/>
                          <a:ea typeface="+mn-ea"/>
                          <a:cs typeface="+mn-cs"/>
                        </a:rPr>
                        <a:t>2016. </a:t>
                      </a:r>
                      <a:r>
                        <a:rPr kumimoji="0" lang="tr-TR" sz="1200" kern="1200" dirty="0" err="1">
                          <a:solidFill>
                            <a:schemeClr val="tx1"/>
                          </a:solidFill>
                          <a:effectLst/>
                          <a:latin typeface="Cambria" pitchFamily="18" charset="0"/>
                          <a:ea typeface="+mn-ea"/>
                          <a:cs typeface="+mn-cs"/>
                        </a:rPr>
                        <a:t>Üzümsü</a:t>
                      </a:r>
                      <a:r>
                        <a:rPr kumimoji="0" lang="tr-TR" sz="1200" kern="1200" dirty="0">
                          <a:solidFill>
                            <a:schemeClr val="tx1"/>
                          </a:solidFill>
                          <a:effectLst/>
                          <a:latin typeface="Cambria" pitchFamily="18" charset="0"/>
                          <a:ea typeface="+mn-ea"/>
                          <a:cs typeface="+mn-cs"/>
                        </a:rPr>
                        <a:t> Meyvelerdeki </a:t>
                      </a:r>
                      <a:r>
                        <a:rPr kumimoji="0" lang="tr-TR" sz="1200" kern="1200" dirty="0" err="1">
                          <a:solidFill>
                            <a:schemeClr val="tx1"/>
                          </a:solidFill>
                          <a:effectLst/>
                          <a:latin typeface="Cambria" pitchFamily="18" charset="0"/>
                          <a:ea typeface="+mn-ea"/>
                          <a:cs typeface="+mn-cs"/>
                        </a:rPr>
                        <a:t>Antikanserojen</a:t>
                      </a:r>
                      <a:r>
                        <a:rPr kumimoji="0" lang="tr-TR" sz="1200" kern="1200" dirty="0">
                          <a:solidFill>
                            <a:schemeClr val="tx1"/>
                          </a:solidFill>
                          <a:effectLst/>
                          <a:latin typeface="Cambria" pitchFamily="18" charset="0"/>
                          <a:ea typeface="+mn-ea"/>
                          <a:cs typeface="+mn-cs"/>
                        </a:rPr>
                        <a:t> </a:t>
                      </a:r>
                      <a:r>
                        <a:rPr kumimoji="0" lang="tr-TR" sz="1200" kern="1200" dirty="0" err="1">
                          <a:solidFill>
                            <a:schemeClr val="tx1"/>
                          </a:solidFill>
                          <a:effectLst/>
                          <a:latin typeface="Cambria" pitchFamily="18" charset="0"/>
                          <a:ea typeface="+mn-ea"/>
                          <a:cs typeface="+mn-cs"/>
                        </a:rPr>
                        <a:t>Fenolik</a:t>
                      </a:r>
                      <a:r>
                        <a:rPr kumimoji="0" lang="tr-TR" sz="1200" kern="1200" dirty="0">
                          <a:solidFill>
                            <a:schemeClr val="tx1"/>
                          </a:solidFill>
                          <a:effectLst/>
                          <a:latin typeface="Cambria" pitchFamily="18" charset="0"/>
                          <a:ea typeface="+mn-ea"/>
                          <a:cs typeface="+mn-cs"/>
                        </a:rPr>
                        <a:t> Bileşikler. V. Uluslararası Katılımlı </a:t>
                      </a:r>
                      <a:r>
                        <a:rPr kumimoji="0" lang="tr-TR" sz="1200" kern="1200" dirty="0" err="1">
                          <a:solidFill>
                            <a:schemeClr val="tx1"/>
                          </a:solidFill>
                          <a:effectLst/>
                          <a:latin typeface="Cambria" pitchFamily="18" charset="0"/>
                          <a:ea typeface="+mn-ea"/>
                          <a:cs typeface="+mn-cs"/>
                        </a:rPr>
                        <a:t>Üzümsü</a:t>
                      </a:r>
                      <a:r>
                        <a:rPr kumimoji="0" lang="tr-TR" sz="1200" kern="1200" dirty="0">
                          <a:solidFill>
                            <a:schemeClr val="tx1"/>
                          </a:solidFill>
                          <a:effectLst/>
                          <a:latin typeface="Cambria" pitchFamily="18" charset="0"/>
                          <a:ea typeface="+mn-ea"/>
                          <a:cs typeface="+mn-cs"/>
                        </a:rPr>
                        <a:t> Meyveler Sempozyumu, 27-30 Eylül 2016, Adana.</a:t>
                      </a:r>
                    </a:p>
                    <a:p>
                      <a:pPr marL="342900" lvl="0" indent="-342900" algn="just" rtl="0" eaLnBrk="1" latinLnBrk="0" hangingPunct="1">
                        <a:spcAft>
                          <a:spcPts val="0"/>
                        </a:spcAft>
                        <a:buFont typeface="+mj-lt"/>
                        <a:buAutoNum type="arabicPeriod"/>
                        <a:tabLst>
                          <a:tab pos="457200" algn="l"/>
                        </a:tabLst>
                      </a:pPr>
                      <a:r>
                        <a:rPr kumimoji="0" lang="tr-TR" sz="1200" b="1" kern="1200" dirty="0">
                          <a:solidFill>
                            <a:schemeClr val="tx1"/>
                          </a:solidFill>
                          <a:effectLst/>
                          <a:latin typeface="Cambria" pitchFamily="18" charset="0"/>
                          <a:ea typeface="+mn-ea"/>
                          <a:cs typeface="+mn-cs"/>
                        </a:rPr>
                        <a:t>Ertürk, Y</a:t>
                      </a:r>
                      <a:r>
                        <a:rPr kumimoji="0" lang="tr-TR" sz="1200" b="1" kern="1200" dirty="0" smtClean="0">
                          <a:solidFill>
                            <a:schemeClr val="tx1"/>
                          </a:solidFill>
                          <a:effectLst/>
                          <a:latin typeface="Cambria" pitchFamily="18" charset="0"/>
                          <a:ea typeface="+mn-ea"/>
                          <a:cs typeface="+mn-cs"/>
                        </a:rPr>
                        <a:t>. E</a:t>
                      </a:r>
                      <a:r>
                        <a:rPr kumimoji="0" lang="tr-TR" sz="1200" b="1" kern="1200" dirty="0">
                          <a:solidFill>
                            <a:schemeClr val="tx1"/>
                          </a:solidFill>
                          <a:effectLst/>
                          <a:latin typeface="Cambria" pitchFamily="18" charset="0"/>
                          <a:ea typeface="+mn-ea"/>
                          <a:cs typeface="+mn-cs"/>
                        </a:rPr>
                        <a:t>., </a:t>
                      </a:r>
                      <a:r>
                        <a:rPr kumimoji="0" lang="tr-TR" sz="1200" kern="1200" dirty="0">
                          <a:solidFill>
                            <a:schemeClr val="tx1"/>
                          </a:solidFill>
                          <a:effectLst/>
                          <a:latin typeface="Cambria" pitchFamily="18" charset="0"/>
                          <a:ea typeface="+mn-ea"/>
                          <a:cs typeface="+mn-cs"/>
                        </a:rPr>
                        <a:t>Geçer, M.K. ve </a:t>
                      </a:r>
                      <a:r>
                        <a:rPr kumimoji="0" lang="tr-TR" sz="1200" b="1" kern="1200" dirty="0" err="1">
                          <a:solidFill>
                            <a:schemeClr val="tx1"/>
                          </a:solidFill>
                          <a:effectLst/>
                          <a:latin typeface="Cambria" pitchFamily="18" charset="0"/>
                          <a:ea typeface="+mn-ea"/>
                          <a:cs typeface="+mn-cs"/>
                        </a:rPr>
                        <a:t>Karadaş</a:t>
                      </a:r>
                      <a:r>
                        <a:rPr kumimoji="0" lang="tr-TR" sz="1200" b="1" kern="1200" dirty="0">
                          <a:solidFill>
                            <a:schemeClr val="tx1"/>
                          </a:solidFill>
                          <a:effectLst/>
                          <a:latin typeface="Cambria" pitchFamily="18" charset="0"/>
                          <a:ea typeface="+mn-ea"/>
                          <a:cs typeface="+mn-cs"/>
                        </a:rPr>
                        <a:t>, K. </a:t>
                      </a:r>
                      <a:r>
                        <a:rPr kumimoji="0" lang="tr-TR" sz="1200" kern="1200" dirty="0">
                          <a:solidFill>
                            <a:schemeClr val="tx1"/>
                          </a:solidFill>
                          <a:effectLst/>
                          <a:latin typeface="Cambria" pitchFamily="18" charset="0"/>
                          <a:ea typeface="+mn-ea"/>
                          <a:cs typeface="+mn-cs"/>
                        </a:rPr>
                        <a:t>2016. Türkiye’de Çilek Üretimi ve Pazarlaması. V. Uluslararası Katılımlı </a:t>
                      </a:r>
                      <a:r>
                        <a:rPr kumimoji="0" lang="tr-TR" sz="1200" kern="1200" dirty="0" err="1">
                          <a:solidFill>
                            <a:schemeClr val="tx1"/>
                          </a:solidFill>
                          <a:effectLst/>
                          <a:latin typeface="Cambria" pitchFamily="18" charset="0"/>
                          <a:ea typeface="+mn-ea"/>
                          <a:cs typeface="+mn-cs"/>
                        </a:rPr>
                        <a:t>Üzümsü</a:t>
                      </a:r>
                      <a:r>
                        <a:rPr kumimoji="0" lang="tr-TR" sz="1200" kern="1200" dirty="0">
                          <a:solidFill>
                            <a:schemeClr val="tx1"/>
                          </a:solidFill>
                          <a:effectLst/>
                          <a:latin typeface="Cambria" pitchFamily="18" charset="0"/>
                          <a:ea typeface="+mn-ea"/>
                          <a:cs typeface="+mn-cs"/>
                        </a:rPr>
                        <a:t> Meyveler Sempozyumu, 27-30 Eylül 2016, </a:t>
                      </a:r>
                      <a:r>
                        <a:rPr kumimoji="0" lang="tr-TR" sz="1200" kern="1200" dirty="0" smtClean="0">
                          <a:solidFill>
                            <a:schemeClr val="tx1"/>
                          </a:solidFill>
                          <a:effectLst/>
                          <a:latin typeface="Cambria" pitchFamily="18" charset="0"/>
                          <a:ea typeface="+mn-ea"/>
                          <a:cs typeface="+mn-cs"/>
                        </a:rPr>
                        <a:t>Adana.</a:t>
                      </a:r>
                    </a:p>
                    <a:p>
                      <a:pPr marL="342900" lvl="0" indent="-342900" algn="just">
                        <a:spcAft>
                          <a:spcPts val="0"/>
                        </a:spcAft>
                        <a:buFont typeface="+mj-lt"/>
                        <a:buAutoNum type="arabicPeriod"/>
                        <a:tabLst>
                          <a:tab pos="457200" algn="l"/>
                        </a:tabLst>
                      </a:pPr>
                      <a:r>
                        <a:rPr lang="tr-TR" sz="1200" b="1" dirty="0" err="1" smtClean="0">
                          <a:effectLst/>
                          <a:latin typeface="Cambria" pitchFamily="18" charset="0"/>
                        </a:rPr>
                        <a:t>Aşkan</a:t>
                      </a:r>
                      <a:r>
                        <a:rPr lang="tr-TR" sz="1200" b="1" dirty="0">
                          <a:effectLst/>
                          <a:latin typeface="Cambria" pitchFamily="18" charset="0"/>
                        </a:rPr>
                        <a:t>, E., </a:t>
                      </a:r>
                      <a:r>
                        <a:rPr lang="tr-TR" sz="1200" dirty="0" err="1">
                          <a:effectLst/>
                          <a:latin typeface="Cambria" pitchFamily="18" charset="0"/>
                        </a:rPr>
                        <a:t>Dağdemir</a:t>
                      </a:r>
                      <a:r>
                        <a:rPr lang="tr-TR" sz="1200" dirty="0">
                          <a:effectLst/>
                          <a:latin typeface="Cambria" pitchFamily="18" charset="0"/>
                        </a:rPr>
                        <a:t>, V., Bilgiç, A. 2016. TRA1 </a:t>
                      </a:r>
                      <a:r>
                        <a:rPr lang="it-IT" sz="1200" dirty="0">
                          <a:effectLst/>
                          <a:latin typeface="Cambria" pitchFamily="18" charset="0"/>
                        </a:rPr>
                        <a:t>Düzey2 </a:t>
                      </a:r>
                      <a:r>
                        <a:rPr lang="tr-TR" sz="1200" dirty="0">
                          <a:effectLst/>
                          <a:latin typeface="Cambria" pitchFamily="18" charset="0"/>
                        </a:rPr>
                        <a:t>Bölgesinde Süt Üretim Düzeyinde Rol Oynayan Faktörlerin </a:t>
                      </a:r>
                      <a:r>
                        <a:rPr lang="tr-TR" sz="1200" dirty="0" err="1">
                          <a:effectLst/>
                          <a:latin typeface="Cambria" pitchFamily="18" charset="0"/>
                        </a:rPr>
                        <a:t>Stokastik</a:t>
                      </a:r>
                      <a:r>
                        <a:rPr lang="tr-TR" sz="1200" dirty="0">
                          <a:effectLst/>
                          <a:latin typeface="Cambria" pitchFamily="18" charset="0"/>
                        </a:rPr>
                        <a:t> Sınır Modeli Ve Kesir </a:t>
                      </a:r>
                      <a:r>
                        <a:rPr lang="tr-TR" sz="1200" dirty="0" err="1">
                          <a:effectLst/>
                          <a:latin typeface="Cambria" pitchFamily="18" charset="0"/>
                        </a:rPr>
                        <a:t>Logit</a:t>
                      </a:r>
                      <a:r>
                        <a:rPr lang="tr-TR" sz="1200" dirty="0">
                          <a:effectLst/>
                          <a:latin typeface="Cambria" pitchFamily="18" charset="0"/>
                        </a:rPr>
                        <a:t>/</a:t>
                      </a:r>
                      <a:r>
                        <a:rPr lang="tr-TR" sz="1200" dirty="0" err="1">
                          <a:effectLst/>
                          <a:latin typeface="Cambria" pitchFamily="18" charset="0"/>
                        </a:rPr>
                        <a:t>Probit</a:t>
                      </a:r>
                      <a:r>
                        <a:rPr lang="tr-TR" sz="1200" dirty="0">
                          <a:effectLst/>
                          <a:latin typeface="Cambria" pitchFamily="18" charset="0"/>
                        </a:rPr>
                        <a:t> Modelleri Yardımı İle Belirlenmesi. XII. Ulusal Tarım Ekonomisi Kongresi</a:t>
                      </a:r>
                      <a:r>
                        <a:rPr lang="tr-TR" sz="1200" dirty="0" smtClean="0">
                          <a:effectLst/>
                          <a:latin typeface="Cambria" pitchFamily="18" charset="0"/>
                        </a:rPr>
                        <a:t>.</a:t>
                      </a:r>
                      <a:endParaRPr lang="tr-TR" sz="1200" dirty="0">
                        <a:effectLst/>
                        <a:latin typeface="Cambria" pitchFamily="18" charset="0"/>
                      </a:endParaRPr>
                    </a:p>
                    <a:p>
                      <a:pPr marL="342900" lvl="0" indent="-342900" algn="just">
                        <a:spcAft>
                          <a:spcPts val="0"/>
                        </a:spcAft>
                        <a:buFont typeface="+mj-lt"/>
                        <a:buAutoNum type="arabicPeriod"/>
                        <a:tabLst>
                          <a:tab pos="457200" algn="l"/>
                        </a:tabLst>
                      </a:pPr>
                      <a:r>
                        <a:rPr lang="tr-TR" sz="1200" b="1" dirty="0" err="1">
                          <a:effectLst/>
                          <a:latin typeface="Cambria" pitchFamily="18" charset="0"/>
                        </a:rPr>
                        <a:t>Aşkan</a:t>
                      </a:r>
                      <a:r>
                        <a:rPr lang="tr-TR" sz="1200" b="1" dirty="0">
                          <a:effectLst/>
                          <a:latin typeface="Cambria" pitchFamily="18" charset="0"/>
                        </a:rPr>
                        <a:t>, E., </a:t>
                      </a:r>
                      <a:r>
                        <a:rPr lang="tr-TR" sz="1200" dirty="0" err="1">
                          <a:effectLst/>
                          <a:latin typeface="Cambria" pitchFamily="18" charset="0"/>
                        </a:rPr>
                        <a:t>Dağdemir</a:t>
                      </a:r>
                      <a:r>
                        <a:rPr lang="tr-TR" sz="1200" dirty="0">
                          <a:effectLst/>
                          <a:latin typeface="Cambria" pitchFamily="18" charset="0"/>
                        </a:rPr>
                        <a:t>, V., Bilgiç, A. 2016. </a:t>
                      </a:r>
                      <a:r>
                        <a:rPr lang="it-IT" sz="1200" dirty="0">
                          <a:effectLst/>
                          <a:latin typeface="Cambria" pitchFamily="18" charset="0"/>
                        </a:rPr>
                        <a:t>TRA1 Düzey2 Bölgesinde Devlet Teşvik Ve Desteklerinden Faydalanan Süt Siğirciliği İşletmelerinin Sermaye Durumunun İncelenmesi. XII. Ulusal Tarım Ekonomisi Kongresi</a:t>
                      </a:r>
                      <a:r>
                        <a:rPr lang="it-IT" sz="1200" dirty="0" smtClean="0">
                          <a:effectLst/>
                          <a:latin typeface="Cambria" pitchFamily="18" charset="0"/>
                        </a:rPr>
                        <a:t>.</a:t>
                      </a:r>
                      <a:endParaRPr lang="tr-TR" sz="1200" dirty="0">
                        <a:effectLst/>
                        <a:latin typeface="Cambria" pitchFamily="18" charset="0"/>
                      </a:endParaRPr>
                    </a:p>
                    <a:p>
                      <a:pPr marL="342900" lvl="0" indent="-342900" algn="just">
                        <a:spcAft>
                          <a:spcPts val="0"/>
                        </a:spcAft>
                        <a:buFont typeface="+mj-lt"/>
                        <a:buAutoNum type="arabicPeriod"/>
                        <a:tabLst>
                          <a:tab pos="457200" algn="l"/>
                        </a:tabLst>
                      </a:pPr>
                      <a:r>
                        <a:rPr lang="tr-TR" sz="1200" b="1" dirty="0">
                          <a:effectLst/>
                          <a:latin typeface="Cambria" pitchFamily="18" charset="0"/>
                        </a:rPr>
                        <a:t>Sakar, Z. M. </a:t>
                      </a:r>
                      <a:r>
                        <a:rPr lang="tr-TR" sz="1200" dirty="0">
                          <a:effectLst/>
                          <a:latin typeface="Cambria" pitchFamily="18" charset="0"/>
                        </a:rPr>
                        <a:t>2016. Kadın ve Demokrasi Derneği (KADEM), </a:t>
                      </a:r>
                      <a:r>
                        <a:rPr lang="tr-TR" sz="1200" dirty="0" err="1">
                          <a:effectLst/>
                          <a:latin typeface="Cambria" pitchFamily="18" charset="0"/>
                        </a:rPr>
                        <a:t>II.Toplumsal</a:t>
                      </a:r>
                      <a:r>
                        <a:rPr lang="tr-TR" sz="1200" dirty="0">
                          <a:effectLst/>
                          <a:latin typeface="Cambria" pitchFamily="18" charset="0"/>
                        </a:rPr>
                        <a:t> Cinsiyet  Adaleti Kongresi. ‘Girişimcilik ve Kalkınmada Kadın.’ 03.03.2016. İstanbul Ticaret Üniversitesi.</a:t>
                      </a:r>
                      <a:endParaRPr lang="tr-TR" sz="1200" dirty="0">
                        <a:effectLst/>
                        <a:latin typeface="Cambria" pitchFamily="18" charset="0"/>
                        <a:ea typeface="Times New Roman"/>
                        <a:cs typeface="Times New Roman"/>
                      </a:endParaRPr>
                    </a:p>
                  </a:txBody>
                  <a:tcPr marL="5367" marR="5367" marT="5367" marB="5367"/>
                </a:tc>
              </a:tr>
            </a:tbl>
          </a:graphicData>
        </a:graphic>
      </p:graphicFrame>
    </p:spTree>
    <p:extLst>
      <p:ext uri="{BB962C8B-B14F-4D97-AF65-F5344CB8AC3E}">
        <p14:creationId xmlns:p14="http://schemas.microsoft.com/office/powerpoint/2010/main" val="2462771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4221088"/>
            <a:ext cx="8229600" cy="1761059"/>
          </a:xfrm>
        </p:spPr>
        <p:txBody>
          <a:bodyPr>
            <a:normAutofit/>
          </a:bodyPr>
          <a:lstStyle/>
          <a:p>
            <a:pPr marL="0" indent="0" algn="ctr">
              <a:buNone/>
            </a:pPr>
            <a:r>
              <a:rPr lang="tr-TR" sz="4800" b="1" i="1" dirty="0" smtClean="0"/>
              <a:t>TEŞEKKÜRLER…</a:t>
            </a:r>
            <a:endParaRPr lang="tr-TR" sz="4800" b="1" i="1" dirty="0"/>
          </a:p>
        </p:txBody>
      </p:sp>
      <p:pic>
        <p:nvPicPr>
          <p:cNvPr id="4" name="Picture 2" descr="C:\Documents and Settings\dente\Desktop\logo igdi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628800"/>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893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gn="l"/>
            <a:r>
              <a:rPr lang="tr-TR" sz="4000" b="1" dirty="0" smtClean="0">
                <a:solidFill>
                  <a:schemeClr val="tx1"/>
                </a:solidFill>
                <a:latin typeface="Cambria" pitchFamily="18" charset="0"/>
              </a:rPr>
              <a:t>TARİHÇE</a:t>
            </a:r>
            <a:endParaRPr lang="tr-TR" sz="4000" b="1" dirty="0">
              <a:solidFill>
                <a:schemeClr val="tx1"/>
              </a:solidFill>
              <a:latin typeface="Cambria" pitchFamily="18" charset="0"/>
            </a:endParaRPr>
          </a:p>
        </p:txBody>
      </p:sp>
      <p:sp>
        <p:nvSpPr>
          <p:cNvPr id="3" name="İçerik Yer Tutucusu 2"/>
          <p:cNvSpPr>
            <a:spLocks noGrp="1"/>
          </p:cNvSpPr>
          <p:nvPr>
            <p:ph sz="quarter" idx="1"/>
          </p:nvPr>
        </p:nvSpPr>
        <p:spPr>
          <a:xfrm>
            <a:off x="251520" y="1340768"/>
            <a:ext cx="8424936" cy="5133184"/>
          </a:xfrm>
        </p:spPr>
        <p:txBody>
          <a:bodyPr>
            <a:normAutofit/>
          </a:bodyPr>
          <a:lstStyle/>
          <a:p>
            <a:pPr marL="0" indent="0" algn="just">
              <a:buNone/>
            </a:pPr>
            <a:r>
              <a:rPr lang="tr-TR" sz="3200" dirty="0" smtClean="0">
                <a:latin typeface="Cambria" pitchFamily="18" charset="0"/>
              </a:rPr>
              <a:t>Tarım </a:t>
            </a:r>
            <a:r>
              <a:rPr lang="tr-TR" sz="3200" dirty="0">
                <a:latin typeface="Cambria" pitchFamily="18" charset="0"/>
              </a:rPr>
              <a:t>Ekonomisi Bölümünün ve anabilim dallarının kurulması teklifi, 07.12.2007 tarihli Yükseköğretim Genel Kurulu toplantısında incelenmiş ve 2547 sayılı Kanun’un 2880 sayılı </a:t>
            </a:r>
            <a:r>
              <a:rPr lang="tr-TR" sz="3200" dirty="0" smtClean="0">
                <a:latin typeface="Cambria" pitchFamily="18" charset="0"/>
              </a:rPr>
              <a:t>Kanun'la </a:t>
            </a:r>
            <a:r>
              <a:rPr lang="tr-TR" sz="3200" dirty="0">
                <a:latin typeface="Cambria" pitchFamily="18" charset="0"/>
              </a:rPr>
              <a:t>değişik 7/d-2 maddesi uyarınca uygun görülmüştür. </a:t>
            </a:r>
            <a:endParaRPr lang="tr-TR" sz="3200" dirty="0" smtClean="0">
              <a:latin typeface="Cambria" pitchFamily="18" charset="0"/>
            </a:endParaRPr>
          </a:p>
          <a:p>
            <a:pPr marL="0" indent="0" algn="just">
              <a:buNone/>
            </a:pPr>
            <a:r>
              <a:rPr lang="tr-TR" sz="3200" dirty="0" smtClean="0">
                <a:latin typeface="Cambria" pitchFamily="18" charset="0"/>
              </a:rPr>
              <a:t>Tarım </a:t>
            </a:r>
            <a:r>
              <a:rPr lang="tr-TR" sz="3200" dirty="0">
                <a:latin typeface="Cambria" pitchFamily="18" charset="0"/>
              </a:rPr>
              <a:t>Ekonomisi bölümü Iğdır Ziraat Fakültesi bünyesinde yer almaktadır. </a:t>
            </a:r>
            <a:endParaRPr lang="tr-TR" sz="3200" dirty="0" smtClean="0">
              <a:latin typeface="Cambria" pitchFamily="18" charset="0"/>
            </a:endParaRPr>
          </a:p>
          <a:p>
            <a:endParaRPr lang="tr-TR" sz="3200" dirty="0"/>
          </a:p>
        </p:txBody>
      </p:sp>
    </p:spTree>
    <p:extLst>
      <p:ext uri="{BB962C8B-B14F-4D97-AF65-F5344CB8AC3E}">
        <p14:creationId xmlns:p14="http://schemas.microsoft.com/office/powerpoint/2010/main" val="1770862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gn="l"/>
            <a:r>
              <a:rPr lang="tr-TR" sz="4000" b="1" dirty="0" smtClean="0">
                <a:solidFill>
                  <a:schemeClr val="tx1"/>
                </a:solidFill>
                <a:latin typeface="Cambria" pitchFamily="18" charset="0"/>
              </a:rPr>
              <a:t>TARİHÇE</a:t>
            </a:r>
            <a:endParaRPr lang="tr-TR" sz="4000" b="1" dirty="0">
              <a:solidFill>
                <a:schemeClr val="tx1"/>
              </a:solidFill>
              <a:latin typeface="Cambria" pitchFamily="18" charset="0"/>
            </a:endParaRPr>
          </a:p>
        </p:txBody>
      </p:sp>
      <p:sp>
        <p:nvSpPr>
          <p:cNvPr id="3" name="İçerik Yer Tutucusu 2"/>
          <p:cNvSpPr>
            <a:spLocks noGrp="1"/>
          </p:cNvSpPr>
          <p:nvPr>
            <p:ph sz="quarter" idx="1"/>
          </p:nvPr>
        </p:nvSpPr>
        <p:spPr>
          <a:xfrm>
            <a:off x="251520" y="1340768"/>
            <a:ext cx="8424936" cy="5133184"/>
          </a:xfrm>
        </p:spPr>
        <p:txBody>
          <a:bodyPr>
            <a:normAutofit/>
          </a:bodyPr>
          <a:lstStyle/>
          <a:p>
            <a:pPr marL="0" indent="0" algn="just">
              <a:buNone/>
            </a:pPr>
            <a:r>
              <a:rPr lang="tr-TR" sz="3200" dirty="0" smtClean="0">
                <a:latin typeface="Cambria" pitchFamily="18" charset="0"/>
              </a:rPr>
              <a:t>Bölümde </a:t>
            </a:r>
            <a:r>
              <a:rPr lang="tr-TR" sz="3200" dirty="0">
                <a:latin typeface="Cambria" pitchFamily="18" charset="0"/>
              </a:rPr>
              <a:t>sınırlı da olsa küçük bir bölüm kütüphanesi oluşturulma çabası vardır. </a:t>
            </a:r>
            <a:endParaRPr lang="tr-TR" sz="3200" dirty="0" smtClean="0">
              <a:latin typeface="Cambria" pitchFamily="18" charset="0"/>
            </a:endParaRPr>
          </a:p>
          <a:p>
            <a:pPr marL="0" indent="0" algn="just">
              <a:buNone/>
            </a:pPr>
            <a:r>
              <a:rPr lang="tr-TR" sz="3200" dirty="0" smtClean="0">
                <a:latin typeface="Cambria" pitchFamily="18" charset="0"/>
              </a:rPr>
              <a:t>Bölüm </a:t>
            </a:r>
            <a:r>
              <a:rPr lang="tr-TR" sz="3200" dirty="0">
                <a:latin typeface="Cambria" pitchFamily="18" charset="0"/>
              </a:rPr>
              <a:t>kütüphanesinde, Türkçe ve yabancı dilde çeşitli yayınlar, tarım ekonomisi lisansüstü öğrencileri tarafından hazırlanmış yüksek lisans ve doktora tezleri ve çeşitli kurumlardan gönderilen süreli yayınlarla öğrenci ve akademisyenlere hizmet vermektedir. </a:t>
            </a:r>
            <a:endParaRPr lang="tr-TR" sz="3200" dirty="0" smtClean="0">
              <a:latin typeface="Cambria" pitchFamily="18" charset="0"/>
            </a:endParaRPr>
          </a:p>
          <a:p>
            <a:endParaRPr lang="tr-TR" sz="3200" dirty="0"/>
          </a:p>
        </p:txBody>
      </p:sp>
    </p:spTree>
    <p:extLst>
      <p:ext uri="{BB962C8B-B14F-4D97-AF65-F5344CB8AC3E}">
        <p14:creationId xmlns:p14="http://schemas.microsoft.com/office/powerpoint/2010/main" val="2734457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7467600" cy="1143000"/>
          </a:xfrm>
        </p:spPr>
        <p:txBody>
          <a:bodyPr anchor="ctr">
            <a:normAutofit/>
          </a:bodyPr>
          <a:lstStyle/>
          <a:p>
            <a:pPr algn="l"/>
            <a:r>
              <a:rPr lang="tr-TR" sz="4000" b="1" dirty="0" smtClean="0">
                <a:solidFill>
                  <a:schemeClr val="tx1"/>
                </a:solidFill>
                <a:latin typeface="Cambria" pitchFamily="18" charset="0"/>
              </a:rPr>
              <a:t>TARİHÇE</a:t>
            </a:r>
            <a:endParaRPr lang="tr-TR" sz="4000" b="1" dirty="0">
              <a:solidFill>
                <a:schemeClr val="tx1"/>
              </a:solidFill>
              <a:latin typeface="Cambria" pitchFamily="18" charset="0"/>
            </a:endParaRPr>
          </a:p>
        </p:txBody>
      </p:sp>
      <p:sp>
        <p:nvSpPr>
          <p:cNvPr id="3" name="İçerik Yer Tutucusu 2"/>
          <p:cNvSpPr>
            <a:spLocks noGrp="1"/>
          </p:cNvSpPr>
          <p:nvPr>
            <p:ph sz="quarter" idx="1"/>
          </p:nvPr>
        </p:nvSpPr>
        <p:spPr>
          <a:xfrm>
            <a:off x="251520" y="980728"/>
            <a:ext cx="8424936" cy="5493224"/>
          </a:xfrm>
        </p:spPr>
        <p:txBody>
          <a:bodyPr anchor="ctr">
            <a:normAutofit/>
          </a:bodyPr>
          <a:lstStyle/>
          <a:p>
            <a:pPr marL="0" indent="0" algn="just">
              <a:buNone/>
            </a:pPr>
            <a:r>
              <a:rPr lang="tr-TR" sz="3200" dirty="0" smtClean="0">
                <a:latin typeface="Cambria" pitchFamily="18" charset="0"/>
              </a:rPr>
              <a:t>Tarım Ekonomisi Bölüm </a:t>
            </a:r>
            <a:r>
              <a:rPr lang="tr-TR" sz="3200" dirty="0">
                <a:latin typeface="Cambria" pitchFamily="18" charset="0"/>
              </a:rPr>
              <a:t>Başkanlığı </a:t>
            </a:r>
            <a:r>
              <a:rPr lang="tr-TR" sz="3200" dirty="0" smtClean="0">
                <a:latin typeface="Cambria" pitchFamily="18" charset="0"/>
              </a:rPr>
              <a:t>görevine, Bölümün Kurucu Başkanı Yrd. Doç. Dr. Kasım Şahin’in görevden ayrılması üzerine </a:t>
            </a:r>
            <a:r>
              <a:rPr lang="tr-TR" sz="3200" dirty="0">
                <a:latin typeface="Cambria" pitchFamily="18" charset="0"/>
              </a:rPr>
              <a:t>25.10.2016 tarihinde </a:t>
            </a:r>
            <a:r>
              <a:rPr lang="tr-TR" sz="3200" b="1" dirty="0" smtClean="0">
                <a:latin typeface="Cambria" pitchFamily="18" charset="0"/>
              </a:rPr>
              <a:t>Yrd. Doç. Dr. Yakup </a:t>
            </a:r>
            <a:r>
              <a:rPr lang="tr-TR" sz="3200" b="1" dirty="0">
                <a:latin typeface="Cambria" pitchFamily="18" charset="0"/>
              </a:rPr>
              <a:t>Erdal ERTÜRK </a:t>
            </a:r>
            <a:r>
              <a:rPr lang="tr-TR" sz="3200" dirty="0">
                <a:latin typeface="Cambria" pitchFamily="18" charset="0"/>
              </a:rPr>
              <a:t>atanmıştır.</a:t>
            </a:r>
          </a:p>
          <a:p>
            <a:endParaRPr lang="tr-TR" sz="3200" dirty="0"/>
          </a:p>
        </p:txBody>
      </p:sp>
    </p:spTree>
    <p:extLst>
      <p:ext uri="{BB962C8B-B14F-4D97-AF65-F5344CB8AC3E}">
        <p14:creationId xmlns:p14="http://schemas.microsoft.com/office/powerpoint/2010/main" val="147506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pPr algn="l"/>
            <a:r>
              <a:rPr lang="tr-TR" sz="4000" b="1" dirty="0" smtClean="0">
                <a:solidFill>
                  <a:schemeClr val="tx1"/>
                </a:solidFill>
                <a:latin typeface="Cambria" pitchFamily="18" charset="0"/>
              </a:rPr>
              <a:t>MİSYON</a:t>
            </a:r>
            <a:endParaRPr lang="tr-TR" sz="4000" b="1" dirty="0">
              <a:solidFill>
                <a:schemeClr val="tx1"/>
              </a:solidFill>
              <a:latin typeface="Cambria" pitchFamily="18" charset="0"/>
            </a:endParaRPr>
          </a:p>
        </p:txBody>
      </p:sp>
      <p:sp>
        <p:nvSpPr>
          <p:cNvPr id="3" name="İçerik Yer Tutucusu 2"/>
          <p:cNvSpPr>
            <a:spLocks noGrp="1"/>
          </p:cNvSpPr>
          <p:nvPr>
            <p:ph sz="quarter" idx="1"/>
          </p:nvPr>
        </p:nvSpPr>
        <p:spPr>
          <a:xfrm>
            <a:off x="457200" y="1772816"/>
            <a:ext cx="8229600" cy="4353347"/>
          </a:xfrm>
        </p:spPr>
        <p:txBody>
          <a:bodyPr>
            <a:normAutofit/>
          </a:bodyPr>
          <a:lstStyle/>
          <a:p>
            <a:pPr marL="0" indent="0" algn="just">
              <a:buNone/>
            </a:pPr>
            <a:r>
              <a:rPr lang="tr-TR" sz="3600" dirty="0">
                <a:latin typeface="Cambria" pitchFamily="18" charset="0"/>
              </a:rPr>
              <a:t>Çağın gerekliliklerine uygun, donanımlı mezunlar yetiştiren ve tarımla ilgili tüm paydaşlarla işbirliği içinde bulunarak </a:t>
            </a:r>
            <a:r>
              <a:rPr lang="tr-TR" sz="3600" dirty="0" smtClean="0">
                <a:latin typeface="Cambria" pitchFamily="18" charset="0"/>
              </a:rPr>
              <a:t>Türk</a:t>
            </a:r>
            <a:r>
              <a:rPr lang="tr-TR" sz="3600" dirty="0">
                <a:latin typeface="Cambria" pitchFamily="18" charset="0"/>
              </a:rPr>
              <a:t> tarımının gelişmesine katkıda bulunan öncü bir bölüm olmak.</a:t>
            </a:r>
          </a:p>
        </p:txBody>
      </p:sp>
    </p:spTree>
    <p:extLst>
      <p:ext uri="{BB962C8B-B14F-4D97-AF65-F5344CB8AC3E}">
        <p14:creationId xmlns:p14="http://schemas.microsoft.com/office/powerpoint/2010/main" val="3984944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p:txBody>
          <a:bodyPr>
            <a:normAutofit/>
          </a:bodyPr>
          <a:lstStyle/>
          <a:p>
            <a:pPr algn="l"/>
            <a:r>
              <a:rPr lang="tr-TR" sz="4000" b="1" dirty="0" smtClean="0">
                <a:solidFill>
                  <a:schemeClr val="tx1"/>
                </a:solidFill>
                <a:latin typeface="Cambria" pitchFamily="18" charset="0"/>
              </a:rPr>
              <a:t>VİZYON</a:t>
            </a:r>
            <a:endParaRPr lang="tr-TR" sz="4000" b="1" dirty="0">
              <a:solidFill>
                <a:schemeClr val="tx1"/>
              </a:solidFill>
              <a:latin typeface="Cambria" pitchFamily="18" charset="0"/>
            </a:endParaRPr>
          </a:p>
        </p:txBody>
      </p:sp>
      <p:sp>
        <p:nvSpPr>
          <p:cNvPr id="3" name="İçerik Yer Tutucusu 2"/>
          <p:cNvSpPr>
            <a:spLocks noGrp="1"/>
          </p:cNvSpPr>
          <p:nvPr>
            <p:ph sz="quarter" idx="1"/>
          </p:nvPr>
        </p:nvSpPr>
        <p:spPr>
          <a:xfrm>
            <a:off x="457200" y="1412776"/>
            <a:ext cx="8229600" cy="4713387"/>
          </a:xfrm>
        </p:spPr>
        <p:txBody>
          <a:bodyPr>
            <a:normAutofit lnSpcReduction="10000"/>
          </a:bodyPr>
          <a:lstStyle/>
          <a:p>
            <a:pPr marL="0" indent="0" algn="just">
              <a:buNone/>
            </a:pPr>
            <a:r>
              <a:rPr lang="tr-TR" sz="3600" dirty="0">
                <a:latin typeface="Cambria" pitchFamily="18" charset="0"/>
              </a:rPr>
              <a:t>Eğitim ve öğretim faaliyetleri ile donanımlı Tarım </a:t>
            </a:r>
            <a:r>
              <a:rPr lang="tr-TR" sz="3600" dirty="0" smtClean="0">
                <a:latin typeface="Cambria" pitchFamily="18" charset="0"/>
              </a:rPr>
              <a:t>Ekonomistlerinin </a:t>
            </a:r>
            <a:r>
              <a:rPr lang="tr-TR" sz="3600" dirty="0">
                <a:latin typeface="Cambria" pitchFamily="18" charset="0"/>
              </a:rPr>
              <a:t>yetişmesine katkıda bulunan, </a:t>
            </a:r>
            <a:r>
              <a:rPr lang="tr-TR" sz="3600" dirty="0" smtClean="0">
                <a:latin typeface="Cambria" pitchFamily="18" charset="0"/>
              </a:rPr>
              <a:t>araştırma </a:t>
            </a:r>
            <a:r>
              <a:rPr lang="tr-TR" sz="3600" dirty="0">
                <a:latin typeface="Cambria" pitchFamily="18" charset="0"/>
              </a:rPr>
              <a:t>faaliyetleriyle de ekonomi biliminin temel ilkelerini kullanarak tarımsal sorunlara çözüm arayan, bu sorunları çözüme kavuşturarak Türkiye tarım sektörüne fayda sağlayan bir bölüm olmak.</a:t>
            </a:r>
          </a:p>
        </p:txBody>
      </p:sp>
    </p:spTree>
    <p:extLst>
      <p:ext uri="{BB962C8B-B14F-4D97-AF65-F5344CB8AC3E}">
        <p14:creationId xmlns:p14="http://schemas.microsoft.com/office/powerpoint/2010/main" val="3572839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4000" b="1" dirty="0" smtClean="0">
                <a:solidFill>
                  <a:schemeClr val="tx1"/>
                </a:solidFill>
                <a:latin typeface="Cambria" pitchFamily="18" charset="0"/>
              </a:rPr>
              <a:t>AKADEMİK PERSONEL</a:t>
            </a:r>
            <a:endParaRPr lang="tr-TR" sz="4000" b="1" dirty="0">
              <a:solidFill>
                <a:schemeClr val="tx1"/>
              </a:solidFill>
              <a:latin typeface="Cambria" pitchFamily="18" charset="0"/>
            </a:endParaRPr>
          </a:p>
        </p:txBody>
      </p:sp>
      <p:sp>
        <p:nvSpPr>
          <p:cNvPr id="3" name="İçerik Yer Tutucusu 2"/>
          <p:cNvSpPr>
            <a:spLocks noGrp="1"/>
          </p:cNvSpPr>
          <p:nvPr>
            <p:ph sz="quarter" idx="1"/>
          </p:nvPr>
        </p:nvSpPr>
        <p:spPr>
          <a:xfrm>
            <a:off x="467544" y="1628800"/>
            <a:ext cx="7467600" cy="4873752"/>
          </a:xfrm>
        </p:spPr>
        <p:txBody>
          <a:bodyPr/>
          <a:lstStyle/>
          <a:p>
            <a:pPr algn="just"/>
            <a:r>
              <a:rPr lang="tr-TR" dirty="0">
                <a:latin typeface="Cambria" pitchFamily="18" charset="0"/>
              </a:rPr>
              <a:t>Tarım Ekonomisi Bölümü, </a:t>
            </a:r>
            <a:endParaRPr lang="tr-TR" dirty="0" smtClean="0">
              <a:latin typeface="Cambria" pitchFamily="18" charset="0"/>
            </a:endParaRPr>
          </a:p>
          <a:p>
            <a:pPr lvl="1" algn="just">
              <a:buFont typeface="Wingdings" pitchFamily="2" charset="2"/>
              <a:buChar char="ü"/>
            </a:pPr>
            <a:r>
              <a:rPr lang="tr-TR" dirty="0" smtClean="0">
                <a:latin typeface="Cambria" pitchFamily="18" charset="0"/>
              </a:rPr>
              <a:t>Tarım </a:t>
            </a:r>
            <a:r>
              <a:rPr lang="tr-TR" dirty="0">
                <a:latin typeface="Cambria" pitchFamily="18" charset="0"/>
              </a:rPr>
              <a:t>İşletmeciliği Anabilim </a:t>
            </a:r>
            <a:r>
              <a:rPr lang="tr-TR" dirty="0" smtClean="0">
                <a:latin typeface="Cambria" pitchFamily="18" charset="0"/>
              </a:rPr>
              <a:t>Dalı ve </a:t>
            </a:r>
          </a:p>
          <a:p>
            <a:pPr lvl="1" algn="just">
              <a:buFont typeface="Wingdings" pitchFamily="2" charset="2"/>
              <a:buChar char="ü"/>
            </a:pPr>
            <a:r>
              <a:rPr lang="tr-TR" dirty="0" smtClean="0">
                <a:latin typeface="Cambria" pitchFamily="18" charset="0"/>
              </a:rPr>
              <a:t>Tarım </a:t>
            </a:r>
            <a:r>
              <a:rPr lang="tr-TR" dirty="0">
                <a:latin typeface="Cambria" pitchFamily="18" charset="0"/>
              </a:rPr>
              <a:t>Politikası ve Yayım </a:t>
            </a:r>
            <a:r>
              <a:rPr lang="tr-TR" dirty="0" smtClean="0">
                <a:latin typeface="Cambria" pitchFamily="18" charset="0"/>
              </a:rPr>
              <a:t>Anabilim Dalı olmak üzere 2 anabilim dalından  </a:t>
            </a:r>
            <a:r>
              <a:rPr lang="tr-TR" dirty="0">
                <a:latin typeface="Cambria" pitchFamily="18" charset="0"/>
              </a:rPr>
              <a:t>oluşmaktadır. </a:t>
            </a:r>
          </a:p>
          <a:p>
            <a:pPr algn="just"/>
            <a:r>
              <a:rPr lang="tr-TR" dirty="0" smtClean="0">
                <a:latin typeface="Cambria" pitchFamily="18" charset="0"/>
              </a:rPr>
              <a:t>Bölümümüzde ,</a:t>
            </a:r>
          </a:p>
          <a:p>
            <a:pPr lvl="1" algn="just">
              <a:buFont typeface="Wingdings" pitchFamily="2" charset="2"/>
              <a:buChar char="ü"/>
            </a:pPr>
            <a:r>
              <a:rPr lang="tr-TR" dirty="0" smtClean="0">
                <a:latin typeface="Cambria" pitchFamily="18" charset="0"/>
              </a:rPr>
              <a:t>Tarım İşletmeciliği Anabilim dalında 3 Yardımcı Doçent, 2 Araştırma Görevlisi ve </a:t>
            </a:r>
          </a:p>
          <a:p>
            <a:pPr lvl="1" algn="just">
              <a:buFont typeface="Wingdings" pitchFamily="2" charset="2"/>
              <a:buChar char="ü"/>
            </a:pPr>
            <a:r>
              <a:rPr lang="tr-TR" dirty="0" smtClean="0">
                <a:latin typeface="Cambria" pitchFamily="18" charset="0"/>
              </a:rPr>
              <a:t>Tarım Politikası ve Yayım Anabilim dalında 1 Yardımcı Doçent görev yapmaktadır.</a:t>
            </a:r>
            <a:endParaRPr lang="tr-TR" dirty="0">
              <a:latin typeface="Cambria" pitchFamily="18" charset="0"/>
            </a:endParaRPr>
          </a:p>
        </p:txBody>
      </p:sp>
    </p:spTree>
    <p:extLst>
      <p:ext uri="{BB962C8B-B14F-4D97-AF65-F5344CB8AC3E}">
        <p14:creationId xmlns:p14="http://schemas.microsoft.com/office/powerpoint/2010/main" val="3949693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9525"/>
            <a:ext cx="7467600" cy="899592"/>
          </a:xfrm>
        </p:spPr>
        <p:txBody>
          <a:bodyPr>
            <a:normAutofit/>
          </a:bodyPr>
          <a:lstStyle/>
          <a:p>
            <a:r>
              <a:rPr lang="tr-TR" sz="4000" b="1" dirty="0" smtClean="0">
                <a:solidFill>
                  <a:schemeClr val="tx1"/>
                </a:solidFill>
                <a:latin typeface="Cambria" pitchFamily="18" charset="0"/>
              </a:rPr>
              <a:t>AKADEMİK PERSONEL</a:t>
            </a:r>
            <a:endParaRPr lang="tr-TR" sz="4000" b="1" dirty="0">
              <a:solidFill>
                <a:schemeClr val="tx1"/>
              </a:solidFill>
              <a:latin typeface="Cambria" pitchFamily="18" charset="0"/>
            </a:endParaRPr>
          </a:p>
        </p:txBody>
      </p:sp>
      <p:graphicFrame>
        <p:nvGraphicFramePr>
          <p:cNvPr id="9" name="İçerik Yer Tutucusu 3"/>
          <p:cNvGraphicFramePr>
            <a:graphicFrameLocks/>
          </p:cNvGraphicFramePr>
          <p:nvPr>
            <p:extLst>
              <p:ext uri="{D42A27DB-BD31-4B8C-83A1-F6EECF244321}">
                <p14:modId xmlns:p14="http://schemas.microsoft.com/office/powerpoint/2010/main" val="437194954"/>
              </p:ext>
            </p:extLst>
          </p:nvPr>
        </p:nvGraphicFramePr>
        <p:xfrm>
          <a:off x="1672402" y="1582688"/>
          <a:ext cx="6283974" cy="838200"/>
        </p:xfrm>
        <a:graphic>
          <a:graphicData uri="http://schemas.openxmlformats.org/drawingml/2006/table">
            <a:tbl>
              <a:tblPr>
                <a:tableStyleId>{9D7B26C5-4107-4FEC-AEDC-1716B250A1EF}</a:tableStyleId>
              </a:tblPr>
              <a:tblGrid>
                <a:gridCol w="949945"/>
                <a:gridCol w="1938989"/>
                <a:gridCol w="2365450"/>
                <a:gridCol w="1029590"/>
              </a:tblGrid>
              <a:tr h="0">
                <a:tc gridSpan="4">
                  <a:txBody>
                    <a:bodyPr/>
                    <a:lstStyle/>
                    <a:p>
                      <a:pPr algn="ctr">
                        <a:spcAft>
                          <a:spcPts val="0"/>
                        </a:spcAft>
                      </a:pPr>
                      <a:r>
                        <a:rPr lang="tr-TR" sz="1100" b="1" dirty="0" smtClean="0">
                          <a:effectLst/>
                          <a:latin typeface="Cambria" pitchFamily="18" charset="0"/>
                        </a:rPr>
                        <a:t>Yrd. Doç. Dr. Yakup Erdal ERTÜRK</a:t>
                      </a:r>
                      <a:endParaRPr lang="tr-TR" sz="1100" b="1" dirty="0">
                        <a:effectLst/>
                        <a:latin typeface="Cambria" pitchFamily="18" charset="0"/>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c hMerge="1">
                  <a:txBody>
                    <a:bodyPr/>
                    <a:lstStyle/>
                    <a:p>
                      <a:pPr algn="ctr">
                        <a:spcAft>
                          <a:spcPts val="0"/>
                        </a:spcAft>
                      </a:pPr>
                      <a:endParaRPr lang="tr-TR" sz="1100" dirty="0">
                        <a:effectLst/>
                        <a:latin typeface="Calibri"/>
                        <a:ea typeface="Calibri"/>
                        <a:cs typeface="Times New Roman"/>
                      </a:endParaRPr>
                    </a:p>
                  </a:txBody>
                  <a:tcPr marL="68580" marR="68580" marT="0" marB="0"/>
                </a:tc>
              </a:tr>
              <a:tr h="0">
                <a:tc>
                  <a:txBody>
                    <a:bodyPr/>
                    <a:lstStyle/>
                    <a:p>
                      <a:pPr algn="ctr">
                        <a:spcAft>
                          <a:spcPts val="0"/>
                        </a:spcAft>
                      </a:pPr>
                      <a:r>
                        <a:rPr lang="en-AU" sz="1100" dirty="0" err="1">
                          <a:effectLst/>
                          <a:latin typeface="Cambria" pitchFamily="18" charset="0"/>
                        </a:rPr>
                        <a:t>Derece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a:effectLst/>
                          <a:latin typeface="Cambria" pitchFamily="18" charset="0"/>
                        </a:rPr>
                        <a:t>Alan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Üniversite</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AU" sz="1100" dirty="0" err="1">
                          <a:effectLst/>
                          <a:latin typeface="Cambria" pitchFamily="18" charset="0"/>
                        </a:rPr>
                        <a:t>Yıl</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tr-TR" sz="1100" dirty="0" smtClean="0">
                          <a:effectLst/>
                          <a:latin typeface="Cambria" pitchFamily="18" charset="0"/>
                        </a:rPr>
                        <a:t>Lisans</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Tarım Ekonomisi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rPr>
                        <a:t>Ankara Üniversitesi</a:t>
                      </a:r>
                      <a:endParaRPr lang="tr-TR" sz="1100" dirty="0">
                        <a:effectLst/>
                        <a:latin typeface="Cambria" pitchFamily="18" charset="0"/>
                        <a:ea typeface="Calibri"/>
                        <a:cs typeface="Times New Roman"/>
                      </a:endParaRPr>
                    </a:p>
                  </a:txBody>
                  <a:tcPr marL="68580" marR="68580" marT="0" marB="0"/>
                </a:tc>
                <a:tc>
                  <a:txBody>
                    <a:bodyPr/>
                    <a:lstStyle/>
                    <a:p>
                      <a:pPr algn="ctr">
                        <a:spcAft>
                          <a:spcPts val="0"/>
                        </a:spcAft>
                      </a:pPr>
                      <a:r>
                        <a:rPr lang="en-US" sz="1100" dirty="0">
                          <a:effectLst/>
                          <a:latin typeface="Cambria" pitchFamily="18" charset="0"/>
                        </a:rPr>
                        <a:t> </a:t>
                      </a:r>
                      <a:r>
                        <a:rPr lang="tr-TR" sz="1100" dirty="0" smtClean="0">
                          <a:effectLst/>
                          <a:latin typeface="Cambria" pitchFamily="18" charset="0"/>
                        </a:rPr>
                        <a:t>1989</a:t>
                      </a:r>
                      <a:endParaRPr lang="tr-TR" sz="1100" dirty="0">
                        <a:effectLst/>
                        <a:latin typeface="Cambria" pitchFamily="18" charset="0"/>
                        <a:ea typeface="Calibri"/>
                        <a:cs typeface="Times New Roman"/>
                      </a:endParaRPr>
                    </a:p>
                  </a:txBody>
                  <a:tcPr marL="68580" marR="68580" marT="0" marB="0"/>
                </a:tc>
              </a:tr>
              <a:tr h="0">
                <a:tc>
                  <a:txBody>
                    <a:bodyPr/>
                    <a:lstStyle/>
                    <a:p>
                      <a:pPr algn="ctr">
                        <a:spcAft>
                          <a:spcPts val="0"/>
                        </a:spcAft>
                      </a:pPr>
                      <a:r>
                        <a:rPr lang="en-AU" sz="1100" dirty="0">
                          <a:effectLst/>
                          <a:latin typeface="Cambria" pitchFamily="18" charset="0"/>
                        </a:rPr>
                        <a:t>Y. </a:t>
                      </a:r>
                      <a:r>
                        <a:rPr lang="en-AU" sz="1100" dirty="0" err="1">
                          <a:effectLst/>
                          <a:latin typeface="Cambria" pitchFamily="18" charset="0"/>
                        </a:rPr>
                        <a:t>Lisans</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Tarım Ekonomisi</a:t>
                      </a:r>
                      <a:endParaRPr lang="tr-TR" sz="1100" dirty="0" smtClean="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Ankara Üniversitesi</a:t>
                      </a:r>
                      <a:endParaRPr lang="tr-TR" sz="1100" dirty="0" smtClean="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2001</a:t>
                      </a:r>
                      <a:endParaRPr lang="tr-TR" sz="1100" dirty="0">
                        <a:effectLst/>
                        <a:latin typeface="Cambria" pitchFamily="18" charset="0"/>
                        <a:ea typeface="Calibri"/>
                        <a:cs typeface="Times New Roman"/>
                      </a:endParaRPr>
                    </a:p>
                  </a:txBody>
                  <a:tcPr marL="68580" marR="68580" marT="0" marB="0"/>
                </a:tc>
              </a:tr>
              <a:tr h="118452">
                <a:tc>
                  <a:txBody>
                    <a:bodyPr/>
                    <a:lstStyle/>
                    <a:p>
                      <a:pPr algn="ctr">
                        <a:spcAft>
                          <a:spcPts val="0"/>
                        </a:spcAft>
                      </a:pPr>
                      <a:r>
                        <a:rPr lang="en-AU" sz="1100" dirty="0" err="1">
                          <a:effectLst/>
                          <a:latin typeface="Cambria" pitchFamily="18" charset="0"/>
                        </a:rPr>
                        <a:t>Doktora</a:t>
                      </a:r>
                      <a:r>
                        <a:rPr lang="en-AU" sz="1100" dirty="0">
                          <a:effectLst/>
                          <a:latin typeface="Cambria" pitchFamily="18" charset="0"/>
                        </a:rPr>
                        <a:t> </a:t>
                      </a:r>
                      <a:endParaRPr lang="tr-TR" sz="1100" dirty="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Tarım Ekonomisi</a:t>
                      </a:r>
                      <a:endParaRPr lang="tr-TR" sz="1100" dirty="0" smtClean="0">
                        <a:effectLst/>
                        <a:latin typeface="Cambria" pitchFamily="18" charset="0"/>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smtClean="0">
                          <a:effectLst/>
                          <a:latin typeface="Cambria" pitchFamily="18" charset="0"/>
                        </a:rPr>
                        <a:t>Ankara Üniversitesi</a:t>
                      </a:r>
                      <a:endParaRPr lang="tr-TR" sz="1100" dirty="0" smtClean="0">
                        <a:effectLst/>
                        <a:latin typeface="Cambria" pitchFamily="18" charset="0"/>
                        <a:ea typeface="Calibri"/>
                        <a:cs typeface="Times New Roman"/>
                      </a:endParaRPr>
                    </a:p>
                  </a:txBody>
                  <a:tcPr marL="68580" marR="68580" marT="0" marB="0"/>
                </a:tc>
                <a:tc>
                  <a:txBody>
                    <a:bodyPr/>
                    <a:lstStyle/>
                    <a:p>
                      <a:pPr algn="ctr">
                        <a:spcAft>
                          <a:spcPts val="0"/>
                        </a:spcAft>
                      </a:pPr>
                      <a:r>
                        <a:rPr lang="tr-TR" sz="1100" dirty="0" smtClean="0">
                          <a:effectLst/>
                          <a:latin typeface="Cambria" pitchFamily="18" charset="0"/>
                          <a:ea typeface="Calibri"/>
                          <a:cs typeface="Times New Roman"/>
                        </a:rPr>
                        <a:t>2009</a:t>
                      </a:r>
                      <a:endParaRPr lang="tr-TR" sz="1100" dirty="0">
                        <a:effectLst/>
                        <a:latin typeface="Cambria" pitchFamily="18" charset="0"/>
                        <a:ea typeface="Calibri"/>
                        <a:cs typeface="Times New Roman"/>
                      </a:endParaRPr>
                    </a:p>
                  </a:txBody>
                  <a:tcPr marL="68580" marR="68580" marT="0" marB="0"/>
                </a:tc>
              </a:tr>
            </a:tbl>
          </a:graphicData>
        </a:graphic>
      </p:graphicFrame>
      <p:sp>
        <p:nvSpPr>
          <p:cNvPr id="11" name="İçerik Yer Tutucusu 2"/>
          <p:cNvSpPr txBox="1">
            <a:spLocks/>
          </p:cNvSpPr>
          <p:nvPr/>
        </p:nvSpPr>
        <p:spPr>
          <a:xfrm>
            <a:off x="611560" y="908720"/>
            <a:ext cx="7467600" cy="43204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tr-TR" sz="2000" dirty="0" smtClean="0">
                <a:latin typeface="Cambria" pitchFamily="18" charset="0"/>
              </a:rPr>
              <a:t>Tarım Politikası ve Yayım Anabilim Dalı</a:t>
            </a:r>
          </a:p>
          <a:p>
            <a:endParaRPr lang="tr-TR" dirty="0" smtClean="0">
              <a:latin typeface="Cambria" pitchFamily="18" charset="0"/>
            </a:endParaRPr>
          </a:p>
          <a:p>
            <a:pPr marL="0" indent="0">
              <a:buFont typeface="Wingdings"/>
              <a:buNone/>
            </a:pPr>
            <a:endParaRPr lang="tr-TR" dirty="0">
              <a:latin typeface="Cambria" pitchFamily="18" charset="0"/>
            </a:endParaRPr>
          </a:p>
        </p:txBody>
      </p:sp>
      <p:pic>
        <p:nvPicPr>
          <p:cNvPr id="2050" name="Picture 2" descr="Yakup Erdal ERTÜ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89137"/>
            <a:ext cx="1190625" cy="12477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97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633</TotalTime>
  <Words>1863</Words>
  <Application>Microsoft Office PowerPoint</Application>
  <PresentationFormat>Ekran Gösterisi (4:3)</PresentationFormat>
  <Paragraphs>205</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Cumba</vt:lpstr>
      <vt:lpstr>IĞDIR ÜNİVERSİTESİ  ZİRAAT FAKÜLTESİ</vt:lpstr>
      <vt:lpstr>GENEL BİLGİ</vt:lpstr>
      <vt:lpstr>TARİHÇE</vt:lpstr>
      <vt:lpstr>TARİHÇE</vt:lpstr>
      <vt:lpstr>TARİHÇE</vt:lpstr>
      <vt:lpstr>MİSYON</vt:lpstr>
      <vt:lpstr>VİZYON</vt:lpstr>
      <vt:lpstr>AKADEMİK PERSONEL</vt:lpstr>
      <vt:lpstr>AKADEMİK PERSONEL</vt:lpstr>
      <vt:lpstr>AKADEMİK PERSONEL</vt:lpstr>
      <vt:lpstr>ÖĞRENCİLERİMİZ</vt:lpstr>
      <vt:lpstr>ÇALIŞMA KONULARI</vt:lpstr>
      <vt:lpstr>MEZUNLARIN GÖREV ALABİLECEĞİ YERLER</vt:lpstr>
      <vt:lpstr>PowerPoint Sunusu</vt:lpstr>
      <vt:lpstr>PowerPoint Sunusu</vt:lpstr>
      <vt:lpstr>PowerPoint Sunusu</vt:lpstr>
      <vt:lpstr>PowerPoint Sunusu</vt:lpstr>
      <vt:lpstr>PowerPoint Sunusu</vt:lpstr>
      <vt:lpstr>PowerPoint Sunusu</vt:lpstr>
      <vt:lpstr>2016 YILI FAALİYETLERİMİZ</vt:lpstr>
      <vt:lpstr>PowerPoint Sunusu</vt:lpstr>
      <vt:lpstr>2016 YILI FAALİYETLERİMİZ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ığdır üniversitesi</dc:creator>
  <cp:lastModifiedBy>Emine</cp:lastModifiedBy>
  <cp:revision>77</cp:revision>
  <dcterms:created xsi:type="dcterms:W3CDTF">2014-01-09T12:46:07Z</dcterms:created>
  <dcterms:modified xsi:type="dcterms:W3CDTF">2017-06-22T09:34:04Z</dcterms:modified>
</cp:coreProperties>
</file>